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1" r:id="rId2"/>
    <p:sldMasterId id="2147483653" r:id="rId3"/>
    <p:sldMasterId id="2147483676" r:id="rId4"/>
    <p:sldMasterId id="2147483682" r:id="rId5"/>
    <p:sldMasterId id="2147483684" r:id="rId6"/>
  </p:sldMasterIdLst>
  <p:notesMasterIdLst>
    <p:notesMasterId r:id="rId58"/>
  </p:notesMasterIdLst>
  <p:sldIdLst>
    <p:sldId id="388" r:id="rId7"/>
    <p:sldId id="265" r:id="rId8"/>
    <p:sldId id="300" r:id="rId9"/>
    <p:sldId id="261" r:id="rId10"/>
    <p:sldId id="299" r:id="rId11"/>
    <p:sldId id="301" r:id="rId12"/>
    <p:sldId id="303" r:id="rId13"/>
    <p:sldId id="304" r:id="rId14"/>
    <p:sldId id="305" r:id="rId15"/>
    <p:sldId id="306" r:id="rId16"/>
    <p:sldId id="302" r:id="rId17"/>
    <p:sldId id="324" r:id="rId18"/>
    <p:sldId id="307" r:id="rId19"/>
    <p:sldId id="338" r:id="rId20"/>
    <p:sldId id="339" r:id="rId21"/>
    <p:sldId id="340" r:id="rId22"/>
    <p:sldId id="341" r:id="rId23"/>
    <p:sldId id="343" r:id="rId24"/>
    <p:sldId id="370" r:id="rId25"/>
    <p:sldId id="372" r:id="rId26"/>
    <p:sldId id="346" r:id="rId27"/>
    <p:sldId id="348" r:id="rId28"/>
    <p:sldId id="373" r:id="rId29"/>
    <p:sldId id="349" r:id="rId30"/>
    <p:sldId id="374" r:id="rId31"/>
    <p:sldId id="351" r:id="rId32"/>
    <p:sldId id="353" r:id="rId33"/>
    <p:sldId id="354" r:id="rId34"/>
    <p:sldId id="355" r:id="rId35"/>
    <p:sldId id="356" r:id="rId36"/>
    <p:sldId id="375" r:id="rId37"/>
    <p:sldId id="358" r:id="rId38"/>
    <p:sldId id="359" r:id="rId39"/>
    <p:sldId id="360" r:id="rId40"/>
    <p:sldId id="361" r:id="rId41"/>
    <p:sldId id="362" r:id="rId42"/>
    <p:sldId id="363" r:id="rId43"/>
    <p:sldId id="367" r:id="rId44"/>
    <p:sldId id="368" r:id="rId45"/>
    <p:sldId id="387" r:id="rId46"/>
    <p:sldId id="376" r:id="rId47"/>
    <p:sldId id="377" r:id="rId48"/>
    <p:sldId id="378" r:id="rId49"/>
    <p:sldId id="379" r:id="rId50"/>
    <p:sldId id="380" r:id="rId51"/>
    <p:sldId id="381" r:id="rId52"/>
    <p:sldId id="382" r:id="rId53"/>
    <p:sldId id="383" r:id="rId54"/>
    <p:sldId id="384" r:id="rId55"/>
    <p:sldId id="385" r:id="rId56"/>
    <p:sldId id="386" r:id="rId57"/>
  </p:sldIdLst>
  <p:sldSz cx="9144000" cy="5143500" type="screen16x9"/>
  <p:notesSz cx="6858000" cy="9144000"/>
  <p:embeddedFontLst>
    <p:embeddedFont>
      <p:font typeface="Arial Unicode MS" panose="020B0604020202020204" pitchFamily="34" charset="-128"/>
      <p:regular r:id="rId59"/>
    </p:embeddedFont>
    <p:embeddedFont>
      <p:font typeface="Arial Rounded MT Bold" panose="020F0704030504030204" pitchFamily="34" charset="77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Cordia New" panose="020B0304020202020204" pitchFamily="34" charset="-34"/>
      <p:regular r:id="rId65"/>
      <p:bold r:id="rId66"/>
      <p:italic r:id="rId67"/>
      <p:boldItalic r:id="rId68"/>
    </p:embeddedFont>
    <p:embeddedFont>
      <p:font typeface="TH Mali Grade 6" panose="02000506000000020004" pitchFamily="2" charset="-34"/>
      <p:regular r:id="rId69"/>
      <p:bold r:id="rId70"/>
      <p:italic r:id="rId71"/>
      <p:boldItalic r:id="rId72"/>
    </p:embeddedFont>
    <p:embeddedFont>
      <p:font typeface="TH SarabunPSK" panose="020B0500040200020003" pitchFamily="34" charset="-34"/>
      <p:regular r:id="rId73"/>
      <p:bold r:id="rId74"/>
      <p:italic r:id="rId75"/>
      <p:boldItalic r:id="rId76"/>
    </p:embeddedFont>
    <p:embeddedFont>
      <p:font typeface="맑은 고딕" panose="020B0604020202020204" pitchFamily="34" charset="0"/>
      <p:regular r:id="rId77"/>
      <p:bold r:id="rId7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  <a:srgbClr val="FFCC66"/>
    <a:srgbClr val="EAB200"/>
    <a:srgbClr val="DC1AA5"/>
    <a:srgbClr val="FF66FF"/>
    <a:srgbClr val="32B228"/>
    <a:srgbClr val="DC94CE"/>
    <a:srgbClr val="FF99FF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สไตล์สีอ่อน 3 - เน้น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สไตล์สีอ่อน 1 - เน้น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26" autoAdjust="0"/>
    <p:restoredTop sz="94552" autoAdjust="0"/>
  </p:normalViewPr>
  <p:slideViewPr>
    <p:cSldViewPr>
      <p:cViewPr varScale="1">
        <p:scale>
          <a:sx n="95" d="100"/>
          <a:sy n="95" d="100"/>
        </p:scale>
        <p:origin x="732" y="90"/>
      </p:cViewPr>
      <p:guideLst>
        <p:guide orient="horz" pos="1393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74" Type="http://schemas.openxmlformats.org/officeDocument/2006/relationships/font" Target="fonts/font16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3.fntdata"/><Relationship Id="rId82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4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18.fntdata"/><Relationship Id="rId7" Type="http://schemas.openxmlformats.org/officeDocument/2006/relationships/slide" Target="slides/slide1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14F02-9722-4096-8A69-B9FC42CE1962}" type="datetimeFigureOut">
              <a:rPr lang="th-TH" smtClean="0"/>
              <a:t>29/01/63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5B48E-D70B-4CA7-9020-E62FACDB14B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0279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oph.go.th/site/hr_moph/wp-content/uploads/2019/02/%E0%B9%81%E0%B8%99%E0%B8%A7%E0%B8%97%E0%B8%B2%E0%B8%87%E0%B8%81%E0%B8%B2%E0%B8%A3%E0%B8%88%E0%B8%B1%E0%B8%94%E0%B8%AA%E0%B8%A3%E0%B8%A3%E0%B8%9E%E0%B8%B7%E0%B9%89%E0%B8%99%E0%B8%97%E0%B8%B5%E0%B9%88%E0%B8%9B%E0%B8%8F%E0%B8%B4%E0%B8%9A%E0%B8%B1%E0%B8%95%E0%B8%B4%E0%B8%87%E0%B8%B2%E0%B8%99%E0%B8%8A%E0%B8%94%E0%B9%83%E0%B8%8A%E0%B9%89%E0%B8%97%E0%B8%B8%E0%B8%99%E0%B8%82%E0%B8%AD%E0%B8%87%E0%B9%81%E0%B8%9E%E0%B8%97%E0%B8%A2%E0%B9%8C%E0%B8%9C%E0%B8%B9%E0%B9%89%E0%B8%97%E0%B8%B3%E0%B8%AA%E0%B8%B1%E0%B8%8D%E0%B8%8D%E0%B8%B2-%E0%B8%9B%E0%B8%B5-2562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icpird.in.th/contributordr/assets/file/news/3.%20%E0%B9%81%E0%B8%99%E0%B8%9A%203%20%E0%B9%81%E0%B8%99%E0%B8%A7%E0%B8%97%E0%B8%B2%E0%B8%87%E0%B8%81%E0%B8%B2%E0%B8%A3%E0%B8%94%E0%B8%B3%E0%B9%80%E0%B8%99%E0%B8%B4%E0%B8%99%E0%B8%87%E0%B8%B2%E0%B8%99%20%E0%B8%9E%E0%B8%9E%E0%B8%A5%20%2062.pdf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pird.in.th/contributordr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icpird.in.th/contributordr/assets/file/news/3.%20%E0%B9%81%E0%B8%99%E0%B8%9A%203%20%E0%B9%81%E0%B8%99%E0%B8%A7%E0%B8%97%E0%B8%B2%E0%B8%87%E0%B8%81%E0%B8%B2%E0%B8%A3%E0%B8%94%E0%B8%B3%E0%B9%80%E0%B8%99%E0%B8%B4%E0%B8%99%E0%B8%87%E0%B8%B2%E0%B8%99%20%E0%B8%9E%E0%B8%9E%E0%B8%A5%20%2062.pdf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detail_news.php?news_id=753&amp;id=4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detail_news.php?news_id=753&amp;id=4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mc.or.th/pdf/01-files-210961.pd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hr.moph.go.th/site/hr_moph/wp-content/uploads/2019/02/%E0%B9%81%E0%B8%99%E0%B8%A7%E0%B8%97%E0%B8%B2%E0%B8%87%E0%B8%81%E0%B8%B2%E0%B8%A3%E0%B8%88%E0%B8%B1%E0%B8%94%E0%B8%AA%E0%B8%A3%E0%B8%A3%E0%B8%9E%E0%B8%B7%E0%B9%89%E0%B8%99%E0%B8%97%E0%B8%B5%E0%B9%88%E0%B8%9B%E0%B8%8F%E0%B8%B4%E0%B8%9A%E0%B8%B1%E0%B8%95%E0%B8%B4%E0%B8%87%E0%B8%B2%E0%B8%99%E0%B8%8A%E0%B8%94%E0%B9%83%E0%B8%8A%E0%B9%89%E0%B8%97%E0%B8%B8%E0%B8%99%E0%B8%82%E0%B8%AD%E0%B8%87%E0%B9%81%E0%B8%9E%E0%B8%97%E0%B8%A2%E0%B9%8C%E0%B8%9C%E0%B8%B9%E0%B9%89%E0%B8%97%E0%B8%B3%E0%B8%AA%E0%B8%B1%E0%B8%8D%E0%B8%8D%E0%B8%B2-%E0%B8%9B%E0%B8%B5-2562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BA002-EE9D-4AAD-95D8-611292D92FD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989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5B48E-D70B-4CA7-9020-E62FACDB14B5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512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5B48E-D70B-4CA7-9020-E62FACDB14B5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2450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86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en-US" dirty="0"/>
          </a:p>
          <a:p>
            <a:r>
              <a:rPr lang="en-US" dirty="0">
                <a:hlinkClick r:id="rId4"/>
              </a:rPr>
              <a:t>http://www.icpird.in.th/contributordr/assets/file/news/3.%20%E0%B9%81%E0%B8%99%E0%B8%9A%203%20%E0%B9%81%E0%B8%99%E0%B8%A7%E0%B8%97%E0%B8%B2%E0%B8%87%E0%B8%81%E0%B8%B2%E0%B8%A3%E0%B8%94%E0%B8%B3%E0%B9%80%E0%B8%99%E0%B8%B4%E0%B8%99%E0%B8%87%E0%B8%B2%E0%B8%99%20%E0%B8%9E%E0%B8%9E%E0%B8%A5%20%2062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9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BA002-EE9D-4AAD-95D8-611292D92F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598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http://www.icpird.in.th/contributordr/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03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6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34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en-US" dirty="0"/>
          </a:p>
          <a:p>
            <a:r>
              <a:rPr lang="en-US" dirty="0">
                <a:hlinkClick r:id="rId4"/>
              </a:rPr>
              <a:t>http://www.icpird.in.th/contributordr/assets/file/news/3.%20%E0%B9%81%E0%B8%99%E0%B8%9A%203%20%E0%B9%81%E0%B8%99%E0%B8%A7%E0%B8%97%E0%B8%B2%E0%B8%87%E0%B8%81%E0%B8%B2%E0%B8%A3%E0%B8%94%E0%B8%B3%E0%B9%80%E0%B8%99%E0%B8%B4%E0%B8%99%E0%B8%87%E0%B8%B2%E0%B8%99%20%E0%B8%9E%E0%B8%9E%E0%B8%A5%20%2062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1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4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พูดถึงแต่ละแผน สิ่งที่ต้องคำนึงถึง---</a:t>
            </a:r>
          </a:p>
          <a:p>
            <a:r>
              <a:rPr lang="th-TH" dirty="0"/>
              <a:t>แพทย์แผน</a:t>
            </a:r>
            <a:r>
              <a:rPr lang="th-TH" baseline="0" dirty="0"/>
              <a:t> ข คือ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5B48E-D70B-4CA7-9020-E62FACDB14B5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90494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dirty="0"/>
              <a:t>สไลด์นี้เป็นโปสเตอร์ตัวอย่างการรับสมัครแพทย์พี่เลี้ยง</a:t>
            </a:r>
            <a:r>
              <a:rPr lang="th-TH" baseline="0" dirty="0"/>
              <a:t> ของแต่ละรพ. ซึ่งสามารถดูได้เพิ่มเติมที่</a:t>
            </a:r>
            <a:r>
              <a:rPr lang="th-TH" baseline="0" dirty="0" err="1"/>
              <a:t>เวป</a:t>
            </a:r>
            <a:r>
              <a:rPr lang="th-TH" baseline="0" dirty="0"/>
              <a:t>ไซด์ของ </a:t>
            </a:r>
            <a:r>
              <a:rPr lang="en-US" baseline="0" dirty="0"/>
              <a:t>CPIRD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B5B48E-D70B-4CA7-9020-E62FACDB14B5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2524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40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042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41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68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42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715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43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3693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44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3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906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47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878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48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99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50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42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BA002-EE9D-4AAD-95D8-611292D92F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063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5B48E-D70B-4CA7-9020-E62FACDB14B5}" type="slidenum">
              <a:rPr lang="th-TH" smtClean="0">
                <a:solidFill>
                  <a:prstClr val="black"/>
                </a:solidFill>
              </a:rPr>
              <a:pPr/>
              <a:t>51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08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BA002-EE9D-4AAD-95D8-611292D92F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13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438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https://www.tmc.or.th/detail_news.php?news_id=753&amp;id=4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5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https://www.tmc.or.th/detail_news.php?news_id=753&amp;id=4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BA002-EE9D-4AAD-95D8-611292D92F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73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BA002-EE9D-4AAD-95D8-611292D92F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30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https://www.tmc.or.th/pdf/01-files-210961.pdf</a:t>
            </a:r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BA002-EE9D-4AAD-95D8-611292D92FD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858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51920" y="1794902"/>
            <a:ext cx="5292080" cy="108012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맑은 고딕" pitchFamily="50" charset="-127"/>
              </a:rPr>
              <a:t>FREE </a:t>
            </a:r>
          </a:p>
          <a:p>
            <a:r>
              <a:rPr lang="en-US" altLang="ko-KR" dirty="0">
                <a:ea typeface="맑은 고딕" pitchFamily="50" charset="-127"/>
              </a:rPr>
              <a:t>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851772" y="2947030"/>
            <a:ext cx="5292080" cy="48881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b="1" dirty="0"/>
              <a:t>OF YOUR PRESENTATION HERE</a:t>
            </a:r>
            <a:endParaRPr lang="en-US" altLang="ko-KR" dirty="0"/>
          </a:p>
        </p:txBody>
      </p:sp>
      <p:pic>
        <p:nvPicPr>
          <p:cNvPr id="1026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40" y="657349"/>
            <a:ext cx="1765300" cy="391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736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1759754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6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08" y="1042230"/>
            <a:ext cx="2869272" cy="347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380312" y="1175233"/>
            <a:ext cx="1008112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643269" y="1261134"/>
            <a:ext cx="1654766" cy="25561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0137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860032" y="0"/>
            <a:ext cx="36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896032" y="1311750"/>
            <a:ext cx="180000" cy="25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40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9144000" cy="30765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5063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181632"/>
            <a:ext cx="6012160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131840" y="757696"/>
            <a:ext cx="6012160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3059832" cy="51435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146470" y="1131590"/>
            <a:ext cx="3059832" cy="40119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8877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1510"/>
            <a:ext cx="6444208" cy="432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5622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223854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312086" y="195487"/>
            <a:ext cx="1944216" cy="47525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42137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s and Contents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444208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444208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986213" y="267494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986213" y="2715766"/>
            <a:ext cx="2160000" cy="21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9397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6" y="3291830"/>
            <a:ext cx="8748464" cy="57606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95536" y="3867894"/>
            <a:ext cx="8748464" cy="28803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7544" y="339502"/>
            <a:ext cx="3312128" cy="28080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995936" y="339502"/>
            <a:ext cx="468052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399593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561619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7236456" y="1815574"/>
            <a:ext cx="1440000" cy="133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426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s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6" y="92609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Fully Editable Shapes</a:t>
            </a:r>
          </a:p>
        </p:txBody>
      </p:sp>
    </p:spTree>
    <p:extLst>
      <p:ext uri="{BB962C8B-B14F-4D97-AF65-F5344CB8AC3E}">
        <p14:creationId xmlns:p14="http://schemas.microsoft.com/office/powerpoint/2010/main" val="3106909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Rounded Rectangle 16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8" name="Half Frame 17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90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572242"/>
            <a:ext cx="9144000" cy="5760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48" y="414830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3311860" y="737642"/>
            <a:ext cx="2520280" cy="252028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51" y="1139211"/>
            <a:ext cx="819298" cy="181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477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58173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2116108" y="843558"/>
            <a:ext cx="4896544" cy="34563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116108" y="0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2116108" y="4948014"/>
            <a:ext cx="4896544" cy="195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16108" y="3049518"/>
            <a:ext cx="4896544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116108" y="3625582"/>
            <a:ext cx="4896544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2050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5985" y="1156325"/>
            <a:ext cx="816788" cy="181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235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2503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6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5357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BDD51FB4-1B36-409D-899E-5B0AB0DF70DE}"/>
              </a:ext>
            </a:extLst>
          </p:cNvPr>
          <p:cNvSpPr/>
          <p:nvPr userDrawn="1"/>
        </p:nvSpPr>
        <p:spPr>
          <a:xfrm>
            <a:off x="0" y="3526973"/>
            <a:ext cx="9144000" cy="16165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1350">
              <a:solidFill>
                <a:prstClr val="white"/>
              </a:solidFill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63CCC2-FD29-4FEC-BBBB-C122D82F3C18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0" y="1045027"/>
            <a:ext cx="3045600" cy="24819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4622F30-85C3-4FF9-A148-AF5042CF3F8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045600" y="1045027"/>
            <a:ext cx="3055733" cy="24819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487AD8E-D8EF-4D5C-A0EA-47B7190BA0A7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098400" y="1045027"/>
            <a:ext cx="3045600" cy="24819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strike="noStrike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5FCF1D-44E7-4881-AEE6-C04E806B8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2647" y="254632"/>
            <a:ext cx="8679898" cy="5431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78437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A8672015-9EB8-4432-88B6-7F04596A16A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4427537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1908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F00C50F2-81AD-4E1A-A9B1-7A68EB7994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61402" y="1094637"/>
            <a:ext cx="1928330" cy="17215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23B902C7-8AEF-4A99-A35E-C4E754D4ECD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87731" y="1094637"/>
            <a:ext cx="1928330" cy="17215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tIns="360000" anchor="ctr"/>
          <a:lstStyle>
            <a:lvl1pPr marL="0" marR="0" indent="0" algn="ctr" defTabSz="6858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9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18031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F3E96B-F41C-466A-9F7A-C597C8A73509}"/>
              </a:ext>
            </a:extLst>
          </p:cNvPr>
          <p:cNvSpPr/>
          <p:nvPr userDrawn="1"/>
        </p:nvSpPr>
        <p:spPr>
          <a:xfrm>
            <a:off x="0" y="0"/>
            <a:ext cx="9144000" cy="1277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09BFC-FB6E-4A07-AC20-5CA1F5A01095}"/>
              </a:ext>
            </a:extLst>
          </p:cNvPr>
          <p:cNvSpPr/>
          <p:nvPr userDrawn="1"/>
        </p:nvSpPr>
        <p:spPr>
          <a:xfrm>
            <a:off x="0" y="3877797"/>
            <a:ext cx="9144000" cy="1277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08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4F3E96B-F41C-466A-9F7A-C597C8A73509}"/>
              </a:ext>
            </a:extLst>
          </p:cNvPr>
          <p:cNvSpPr/>
          <p:nvPr userDrawn="1"/>
        </p:nvSpPr>
        <p:spPr>
          <a:xfrm>
            <a:off x="0" y="0"/>
            <a:ext cx="9144000" cy="1277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A09BFC-FB6E-4A07-AC20-5CA1F5A01095}"/>
              </a:ext>
            </a:extLst>
          </p:cNvPr>
          <p:cNvSpPr/>
          <p:nvPr userDrawn="1"/>
        </p:nvSpPr>
        <p:spPr>
          <a:xfrm>
            <a:off x="0" y="3877797"/>
            <a:ext cx="9144000" cy="1277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85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259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4" y="938231"/>
            <a:ext cx="1584176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89484" y="938231"/>
            <a:ext cx="792088" cy="35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712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2604" y="0"/>
            <a:ext cx="158417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074" name="Picture 2" descr="E:\002-KIMS BUSINESS\007-02-Fullslidesppt-Contents\20161228\02-edu\bulb-item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35" y="2931790"/>
            <a:ext cx="945499" cy="209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998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399842"/>
            <a:ext cx="9144000" cy="17436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4043561" y="2859782"/>
            <a:ext cx="1080120" cy="1080120"/>
          </a:xfrm>
          <a:prstGeom prst="ellipse">
            <a:avLst/>
          </a:prstGeom>
          <a:solidFill>
            <a:schemeClr val="accent1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2" descr="E:\002-KIMS BUSINESS\007-02-Fullslidesppt-Contents\20161228\02-edu\bulb-item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057" y="3010192"/>
            <a:ext cx="351128" cy="77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86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963500"/>
            <a:ext cx="9144000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904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2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6085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and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43508" y="92609"/>
            <a:ext cx="8856984" cy="495828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232792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584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983760" y="1347774"/>
            <a:ext cx="2160240" cy="18720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2328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656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6984000" y="3219822"/>
            <a:ext cx="2160000" cy="158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5967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932113"/>
            <a:ext cx="9144000" cy="22113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81632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757696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31590"/>
            <a:ext cx="7230270" cy="36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513480" y="1626257"/>
            <a:ext cx="3465217" cy="256260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467544" y="3363838"/>
            <a:ext cx="3024336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6058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68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5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70" r:id="rId3"/>
    <p:sldLayoutId id="2147483652" r:id="rId4"/>
    <p:sldLayoutId id="2147483671" r:id="rId5"/>
    <p:sldLayoutId id="2147483655" r:id="rId6"/>
    <p:sldLayoutId id="2147483662" r:id="rId7"/>
    <p:sldLayoutId id="2147483663" r:id="rId8"/>
    <p:sldLayoutId id="2147483665" r:id="rId9"/>
    <p:sldLayoutId id="2147483666" r:id="rId10"/>
    <p:sldLayoutId id="2147483667" r:id="rId11"/>
    <p:sldLayoutId id="2147483664" r:id="rId12"/>
    <p:sldLayoutId id="2147483668" r:id="rId13"/>
    <p:sldLayoutId id="2147483669" r:id="rId14"/>
    <p:sldLayoutId id="2147483673" r:id="rId15"/>
    <p:sldLayoutId id="2147483656" r:id="rId16"/>
    <p:sldLayoutId id="2147483674" r:id="rId17"/>
    <p:sldLayoutId id="2147483675" r:id="rId18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16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8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6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8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8.m4a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0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0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44.png"/><Relationship Id="rId5" Type="http://schemas.openxmlformats.org/officeDocument/2006/relationships/hyperlink" Target="http://www.cpird.in.th" TargetMode="External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0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tmc.or.th/tcgme/Pages/SelectTier" TargetMode="External"/><Relationship Id="rId3" Type="http://schemas.openxmlformats.org/officeDocument/2006/relationships/slideLayout" Target="../slideLayouts/slideLayout23.xml"/><Relationship Id="rId7" Type="http://schemas.openxmlformats.org/officeDocument/2006/relationships/hyperlink" Target="https://www.cpird.in.th/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s://tmc.or.th/" TargetMode="Externa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0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5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0.png"/><Relationship Id="rId4" Type="http://schemas.openxmlformats.org/officeDocument/2006/relationships/image" Target="../media/image5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0.pn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0.png"/><Relationship Id="rId5" Type="http://schemas.openxmlformats.org/officeDocument/2006/relationships/image" Target="../media/image59.png"/><Relationship Id="rId4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0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s://specialtytraining.hee.nhs.uk/" TargetMode="External"/><Relationship Id="rId3" Type="http://schemas.openxmlformats.org/officeDocument/2006/relationships/slideLayout" Target="../slideLayouts/slideLayout29.xml"/><Relationship Id="rId7" Type="http://schemas.openxmlformats.org/officeDocument/2006/relationships/hyperlink" Target="http://www.britishcouncil.or.th/" TargetMode="Externa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://www.gmc-uk.org/" TargetMode="External"/><Relationship Id="rId5" Type="http://schemas.openxmlformats.org/officeDocument/2006/relationships/image" Target="../media/image63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9.xml"/><Relationship Id="rId9" Type="http://schemas.openxmlformats.org/officeDocument/2006/relationships/hyperlink" Target="http://www.thesavvyimg.co.uk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0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179512" y="195486"/>
            <a:ext cx="8784976" cy="4752528"/>
          </a:xfrm>
          <a:prstGeom prst="rect">
            <a:avLst/>
          </a:prstGeom>
          <a:noFill/>
          <a:ln w="57150"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10" name="bensound-inspir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3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9160" y="165829"/>
            <a:ext cx="609600" cy="609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7930" y="1775769"/>
            <a:ext cx="5986558" cy="1577808"/>
          </a:xfrm>
          <a:prstGeom prst="rect">
            <a:avLst/>
          </a:prstGeom>
        </p:spPr>
      </p:pic>
      <p:sp>
        <p:nvSpPr>
          <p:cNvPr id="12" name="กล่องข้อความ 11"/>
          <p:cNvSpPr txBox="1"/>
          <p:nvPr/>
        </p:nvSpPr>
        <p:spPr>
          <a:xfrm>
            <a:off x="5508104" y="267494"/>
            <a:ext cx="297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0"/>
              </a:rPr>
              <a:t>Please start at this page</a:t>
            </a:r>
            <a:endParaRPr lang="th-TH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5971209" y="4261687"/>
            <a:ext cx="273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“กรุณาคลิก</a:t>
            </a:r>
            <a:r>
              <a:rPr lang="th-TH" sz="2400" b="1" dirty="0" err="1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เม้าส์</a:t>
            </a:r>
            <a:r>
              <a:rPr lang="th-TH" sz="2400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เพื่อเลื่อนสไลด์”</a:t>
            </a: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1" y="362638"/>
            <a:ext cx="2798418" cy="441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0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2"/>
            <a:ext cx="9144000" cy="640420"/>
          </a:xfrm>
          <a:prstGeom prst="rect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th-TH" sz="33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การสมัครเข้าโครงการแพทย์เพิ่มพูนทักษะ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79512" y="699542"/>
            <a:ext cx="8749481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th-TH" sz="195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	ผู้มีสิทธิเข้าโครงการแพทย์เพิ่มพูนทักษะ คือ แพทย์ผู้สำเร็จการศึกษาหลักสูตร</a:t>
            </a:r>
            <a:r>
              <a:rPr lang="th-TH" sz="1950" b="1" dirty="0" err="1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แพทยศาสตร</a:t>
            </a:r>
            <a:r>
              <a:rPr lang="th-TH" sz="195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บัณฑิต และได้รับใบอนุญาตประกอบวิชาชีพเวชกรรมตามข้อบังคับแพทยสภา ทั้งภาครัฐ ภาคเอกชน หรือ ต่างประเทศ เมื่อปฏิบัติงานครบ 1 ปีแล้ว และได้ผ่านการประเมินจะได้รับใบประกาศนียบัตร ซึ่งใช้ในการยื่นสมัครเข้าศึกษาต่อแพทย์ประจำบ้าน</a:t>
            </a:r>
          </a:p>
        </p:txBody>
      </p:sp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134314"/>
              </p:ext>
            </p:extLst>
          </p:nvPr>
        </p:nvGraphicFramePr>
        <p:xfrm>
          <a:off x="0" y="1743444"/>
          <a:ext cx="9144000" cy="320457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771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7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4053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ปีที่ได้รับอนุญาตให้ปฏิบัติงานเพิ่มพูนทักษะ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สถานภาพของแพทย์</a:t>
                      </a:r>
                      <a:endParaRPr lang="th-TH" sz="1800" b="1" i="0" u="none" strike="noStrike" kern="1200" baseline="0" dirty="0">
                        <a:solidFill>
                          <a:schemeClr val="tx1"/>
                        </a:solidFill>
                        <a:latin typeface="TH Mali Grade 6" panose="02000506000000020004" pitchFamily="2" charset="-34"/>
                        <a:ea typeface="+mn-ea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0786">
                <a:tc>
                  <a:txBody>
                    <a:bodyPr/>
                    <a:lstStyle/>
                    <a:p>
                      <a:pPr algn="ctr"/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ปีเดียวกันกับที่จบการศึกษา หรือ </a:t>
                      </a:r>
                      <a:b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ปีที่หมดพันธะสัญญา หรือ </a:t>
                      </a:r>
                    </a:p>
                    <a:p>
                      <a:pPr algn="ctr"/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ปีเดียวกันกับที่ลาออก 	</a:t>
                      </a:r>
                    </a:p>
                    <a:p>
                      <a:pPr algn="ctr"/>
                      <a:endParaRPr lang="th-TH" sz="18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 แพทย์ผู้ชดใช้ทุนตามพันธะสัญญาของรัฐ </a:t>
                      </a:r>
                    </a:p>
                    <a:p>
                      <a:pPr algn="l"/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 แพทย์จบจากสถาบันการศึกษาเอกชน หรือ ต่างประเทศ </a:t>
                      </a:r>
                    </a:p>
                    <a:p>
                      <a:pPr algn="l"/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 แพทย์ที่หมดพันธะสัญญาชดใช้ทุนด้วยการชดใช้เงิน ก่อนได้รับการจัดสรรไปปฏิบัติงานเพิ่มพูนทักษะ </a:t>
                      </a:r>
                    </a:p>
                    <a:p>
                      <a:pPr algn="l"/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4. แพทย์เพิ่มพูนทักษะที่ปฏิบัติงานเพิ่มพูนทักษะมาแล้วมากกว่า 6 เดือน แล้วลาออกจากโครงการฯ </a:t>
                      </a:r>
                      <a:b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ขอสมัครกลับเข้าใหม่ 	</a:t>
                      </a:r>
                      <a:endParaRPr lang="th-TH" sz="1800" b="1" i="0" u="none" strike="noStrike" kern="1200" baseline="0" dirty="0">
                        <a:solidFill>
                          <a:schemeClr val="tx1"/>
                        </a:solidFill>
                        <a:latin typeface="TH Mali Grade 6" panose="02000506000000020004" pitchFamily="2" charset="-34"/>
                        <a:ea typeface="+mn-ea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08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ปีถัดไปจากหมดพันธะสัญญา หรือ </a:t>
                      </a:r>
                      <a:b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ปีถัดไปจากปีที่ลาออก 	</a:t>
                      </a:r>
                    </a:p>
                    <a:p>
                      <a:pPr algn="ctr"/>
                      <a:endParaRPr lang="th-TH" sz="18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 แพทย์ที่หมดพันธะสัญญาชดใช้ทุน ด้วยการชดใช้เงิน และได้รับการจัดสรรไปปฏิบัติงานเพิ่มพูนทักษะแล้ว แต่ยังไม่ได้ไปปฏิบัติงาน แล้วลาออกโดยการชดใช้เงิน หรือ ไม่ไปรายงานตัวเข้าปฏิบัติงาน </a:t>
                      </a:r>
                    </a:p>
                    <a:p>
                      <a:pPr algn="l"/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 แพทย์เพิ่มพูนทักษะที่ปฏิบัติงานเพิ่มพูนทักษะมาแล้วน้อยกว่า 6 เดือน แล้วลาออกจากโครงการฯ </a:t>
                      </a:r>
                      <a:b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8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ขอสมัครกลับเข้าใหม่ 	</a:t>
                      </a:r>
                      <a:endParaRPr lang="th-TH" sz="1800" b="1" i="0" u="none" strike="noStrike" kern="1200" baseline="0" dirty="0">
                        <a:solidFill>
                          <a:schemeClr val="tx1"/>
                        </a:solidFill>
                        <a:latin typeface="TH Mali Grade 6" panose="02000506000000020004" pitchFamily="2" charset="-34"/>
                        <a:ea typeface="+mn-ea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slide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-7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5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2699792" y="411510"/>
            <a:ext cx="3744416" cy="8640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แนวทางเรียนต่อแพทย์เฉพาะทาง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899592" y="1902589"/>
            <a:ext cx="2376264" cy="1188132"/>
          </a:xfrm>
          <a:prstGeom prst="roundRect">
            <a:avLst/>
          </a:prstGeom>
          <a:solidFill>
            <a:srgbClr val="92D050">
              <a:alpha val="46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แพทย์ประจำบ้าน</a:t>
            </a:r>
          </a:p>
          <a:p>
            <a:pPr algn="ctr"/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(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Resident</a:t>
            </a:r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) </a:t>
            </a:r>
          </a:p>
          <a:p>
            <a:pPr algn="ctr"/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แผน ก</a:t>
            </a:r>
          </a:p>
        </p:txBody>
      </p:sp>
      <p:cxnSp>
        <p:nvCxnSpPr>
          <p:cNvPr id="5" name="ตัวเชื่อมต่อหักมุม 4"/>
          <p:cNvCxnSpPr>
            <a:stCxn id="2" idx="2"/>
            <a:endCxn id="3" idx="0"/>
          </p:cNvCxnSpPr>
          <p:nvPr/>
        </p:nvCxnSpPr>
        <p:spPr>
          <a:xfrm rot="5400000">
            <a:off x="3016371" y="346959"/>
            <a:ext cx="626983" cy="2484276"/>
          </a:xfrm>
          <a:prstGeom prst="bentConnector3">
            <a:avLst/>
          </a:prstGeom>
          <a:ln w="28575" cap="rnd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สี่เหลี่ยมผืนผ้ามุมมน 9"/>
          <p:cNvSpPr/>
          <p:nvPr/>
        </p:nvSpPr>
        <p:spPr>
          <a:xfrm>
            <a:off x="5940152" y="1902589"/>
            <a:ext cx="2376264" cy="1152128"/>
          </a:xfrm>
          <a:prstGeom prst="roundRect">
            <a:avLst/>
          </a:prstGeom>
          <a:solidFill>
            <a:srgbClr val="FF99FF">
              <a:alpha val="49000"/>
            </a:srgbClr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แพทย์ใช้ทุน/</a:t>
            </a:r>
          </a:p>
          <a:p>
            <a:pPr algn="ctr"/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ปฏิบัติงานเพื่อวุฒิบัตร</a:t>
            </a:r>
          </a:p>
          <a:p>
            <a:pPr algn="ctr"/>
            <a:r>
              <a:rPr lang="th-TH" sz="24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แผน ข</a:t>
            </a:r>
          </a:p>
        </p:txBody>
      </p:sp>
      <p:cxnSp>
        <p:nvCxnSpPr>
          <p:cNvPr id="14" name="ตัวเชื่อมต่อหักมุม 13"/>
          <p:cNvCxnSpPr>
            <a:stCxn id="2" idx="2"/>
            <a:endCxn id="10" idx="0"/>
          </p:cNvCxnSpPr>
          <p:nvPr/>
        </p:nvCxnSpPr>
        <p:spPr>
          <a:xfrm rot="16200000" flipH="1">
            <a:off x="5536651" y="310955"/>
            <a:ext cx="626983" cy="2556284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กล่องข้อความ 16"/>
          <p:cNvSpPr txBox="1"/>
          <p:nvPr/>
        </p:nvSpPr>
        <p:spPr>
          <a:xfrm>
            <a:off x="323528" y="3287167"/>
            <a:ext cx="3924436" cy="1446550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ประเภทสาขาเฉพาะทาง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การมีต้นสังกัด/ไม่มีต้นสังกัด(</a:t>
            </a:r>
            <a:r>
              <a:rPr lang="en-US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Free train</a:t>
            </a: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)</a:t>
            </a:r>
            <a:endParaRPr lang="en-US" sz="2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ภาระการชดใช้ทุน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ประกาศนียบัตรแพทย์เพิ่มพูนทักษะ</a:t>
            </a:r>
            <a:endParaRPr lang="en-US" sz="2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5940152" y="3375833"/>
            <a:ext cx="2592288" cy="1107996"/>
          </a:xfrm>
          <a:prstGeom prst="rect">
            <a:avLst/>
          </a:prstGeom>
          <a:noFill/>
          <a:ln w="25400"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แพทย์พี่เลี้ยง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แพทย์ใช้ทุน</a:t>
            </a:r>
            <a:r>
              <a:rPr lang="en-US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fix 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สามารถสอบวุฒิบัตรได้</a:t>
            </a:r>
            <a:endParaRPr lang="en-US" sz="22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5" y="359559"/>
            <a:ext cx="1420768" cy="1108200"/>
          </a:xfrm>
          <a:prstGeom prst="rect">
            <a:avLst/>
          </a:prstGeom>
        </p:spPr>
      </p:pic>
      <p:pic>
        <p:nvPicPr>
          <p:cNvPr id="8" name="แนวทา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1067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14897" y="-9642"/>
            <a:ext cx="9144000" cy="755749"/>
          </a:xfrm>
          <a:prstGeom prst="rect">
            <a:avLst/>
          </a:prstGeom>
          <a:solidFill>
            <a:srgbClr val="92D050">
              <a:alpha val="22000"/>
            </a:srgbClr>
          </a:solidFill>
          <a:ln w="38100">
            <a:solidFill>
              <a:srgbClr val="00B050"/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  <a:defRPr/>
            </a:pPr>
            <a:r>
              <a:rPr lang="th-TH" altLang="ko-KR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หลักเกณฑ์และวิธีการคัดเลือกผู้สมัครแพทย์ประจำบ้าน (แผน ก)</a:t>
            </a:r>
          </a:p>
        </p:txBody>
      </p:sp>
      <p:grpSp>
        <p:nvGrpSpPr>
          <p:cNvPr id="3" name="Group 61">
            <a:extLst>
              <a:ext uri="{FF2B5EF4-FFF2-40B4-BE49-F238E27FC236}">
                <a16:creationId xmlns:a16="http://schemas.microsoft.com/office/drawing/2014/main" id="{A9E01328-AEAB-4DE2-BAA6-3EB501357122}"/>
              </a:ext>
            </a:extLst>
          </p:cNvPr>
          <p:cNvGrpSpPr/>
          <p:nvPr/>
        </p:nvGrpSpPr>
        <p:grpSpPr>
          <a:xfrm>
            <a:off x="14897" y="4612457"/>
            <a:ext cx="9144000" cy="302428"/>
            <a:chOff x="0" y="6075349"/>
            <a:chExt cx="11260480" cy="372428"/>
          </a:xfrm>
        </p:grpSpPr>
        <p:sp>
          <p:nvSpPr>
            <p:cNvPr id="4" name="Freeform: Shape 54">
              <a:extLst>
                <a:ext uri="{FF2B5EF4-FFF2-40B4-BE49-F238E27FC236}">
                  <a16:creationId xmlns:a16="http://schemas.microsoft.com/office/drawing/2014/main" id="{8720BFCF-27DB-4BD0-9237-62C04A7A27D3}"/>
                </a:ext>
              </a:extLst>
            </p:cNvPr>
            <p:cNvSpPr/>
            <p:nvPr/>
          </p:nvSpPr>
          <p:spPr>
            <a:xfrm>
              <a:off x="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00B05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" name="Freeform: Shape 56">
              <a:extLst>
                <a:ext uri="{FF2B5EF4-FFF2-40B4-BE49-F238E27FC236}">
                  <a16:creationId xmlns:a16="http://schemas.microsoft.com/office/drawing/2014/main" id="{B5C28BF0-9AB1-46B9-AA3F-0C7D8120A500}"/>
                </a:ext>
              </a:extLst>
            </p:cNvPr>
            <p:cNvSpPr/>
            <p:nvPr/>
          </p:nvSpPr>
          <p:spPr>
            <a:xfrm>
              <a:off x="1881798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00B05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" name="Freeform: Shape 57">
              <a:extLst>
                <a:ext uri="{FF2B5EF4-FFF2-40B4-BE49-F238E27FC236}">
                  <a16:creationId xmlns:a16="http://schemas.microsoft.com/office/drawing/2014/main" id="{B7182AB3-BCB5-45B1-ABDA-81FDFA408F3A}"/>
                </a:ext>
              </a:extLst>
            </p:cNvPr>
            <p:cNvSpPr/>
            <p:nvPr/>
          </p:nvSpPr>
          <p:spPr>
            <a:xfrm>
              <a:off x="374844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00B05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7" name="Freeform: Shape 58">
              <a:extLst>
                <a:ext uri="{FF2B5EF4-FFF2-40B4-BE49-F238E27FC236}">
                  <a16:creationId xmlns:a16="http://schemas.microsoft.com/office/drawing/2014/main" id="{15FC5441-070B-43F0-B658-446F7587FC89}"/>
                </a:ext>
              </a:extLst>
            </p:cNvPr>
            <p:cNvSpPr/>
            <p:nvPr/>
          </p:nvSpPr>
          <p:spPr>
            <a:xfrm>
              <a:off x="563024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00B05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59">
              <a:extLst>
                <a:ext uri="{FF2B5EF4-FFF2-40B4-BE49-F238E27FC236}">
                  <a16:creationId xmlns:a16="http://schemas.microsoft.com/office/drawing/2014/main" id="{10CC6862-0C03-43BD-AAFE-1D084DB060A5}"/>
                </a:ext>
              </a:extLst>
            </p:cNvPr>
            <p:cNvSpPr/>
            <p:nvPr/>
          </p:nvSpPr>
          <p:spPr>
            <a:xfrm>
              <a:off x="7496884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00B05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60">
              <a:extLst>
                <a:ext uri="{FF2B5EF4-FFF2-40B4-BE49-F238E27FC236}">
                  <a16:creationId xmlns:a16="http://schemas.microsoft.com/office/drawing/2014/main" id="{2FC6F57D-3F0C-4196-A66C-F09AB8C313C5}"/>
                </a:ext>
              </a:extLst>
            </p:cNvPr>
            <p:cNvSpPr/>
            <p:nvPr/>
          </p:nvSpPr>
          <p:spPr>
            <a:xfrm>
              <a:off x="937868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00B05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3">
            <a:extLst>
              <a:ext uri="{FF2B5EF4-FFF2-40B4-BE49-F238E27FC236}">
                <a16:creationId xmlns:a16="http://schemas.microsoft.com/office/drawing/2014/main" id="{BB3A6CD8-A0FE-D046-9476-782E6307D947}"/>
              </a:ext>
            </a:extLst>
          </p:cNvPr>
          <p:cNvSpPr txBox="1"/>
          <p:nvPr/>
        </p:nvSpPr>
        <p:spPr>
          <a:xfrm>
            <a:off x="764051" y="925267"/>
            <a:ext cx="7265393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ให้เป็นตามหลักเกณฑ์ เงื่อนไข และวิธีการคัดเลือกที่ราชวิทยาลัยที่กำกับดูแลสาขานั้นประกาศกำหนด โดย </a:t>
            </a:r>
            <a:r>
              <a:rPr lang="th-TH" sz="2000" b="1" u="sng" dirty="0">
                <a:solidFill>
                  <a:srgbClr val="FF0000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ห้พิจารณาคัดเลือกผู้สมัครโดยให้ความสำคัญแก่ผู้สมัครที่มีต้นสังกัดจากหน่วยงานของรัฐและระยะเวลาที่ปฏิบัติงานใช้ทุนเป็นองค์ประกอบสำคัญ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ในการพิจารณาคัดเลือกด้วย ดังนี้</a:t>
            </a:r>
          </a:p>
          <a:p>
            <a:pPr marL="214313" indent="-214313">
              <a:buClr>
                <a:schemeClr val="bg1"/>
              </a:buClr>
              <a:buFontTx/>
              <a:buChar char="-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1. ผู้มีต้นสังกัดจากหน่วยงานของรัฐและปฏิบัติงาน/ปฏิบัติงานชดใช้ทุนมาแล้วไม่น้อยกว่า 3 ปี หลังจากได้รับใบอนุญาตประกอบวิชาชีพเวชกรรม เป็นลำดับแรก</a:t>
            </a:r>
          </a:p>
          <a:p>
            <a:pPr marL="214313" indent="-214313">
              <a:buClr>
                <a:schemeClr val="bg1"/>
              </a:buClr>
              <a:buFontTx/>
              <a:buChar char="-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2. ผู้มีต้นสังกัดจากหน่วยงานของรัฐและปฏิบัติงาน/ปฏิบัติงานชดใช้ทุนมาแล้วไม่น้อยกว่า 2 ปี หลังจากได้รับใบอนุญาตประกอบวิชาชีพเวชกรรม เป็นลำดับดับถัดจากลำดับที่ 1</a:t>
            </a:r>
          </a:p>
          <a:p>
            <a:pPr marL="214313" indent="-214313">
              <a:buClr>
                <a:schemeClr val="bg1"/>
              </a:buClr>
              <a:buFontTx/>
              <a:buChar char="-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3. ผู้มีต้นสังกัดจากหน่วยงานของรัฐและปฏิบัติงาน/ปฏิบัติงานชดใช้ทุนมาแล้วไม่น้อยกว่า 1 ปี หลังจากได้รับใบอนุญาตประกอบวิชาชีพเวชกรรม เป็นลำดับดับถัจดากลำดับที่ 2</a:t>
            </a:r>
          </a:p>
          <a:p>
            <a:pPr marL="214313" indent="-214313">
              <a:buClr>
                <a:schemeClr val="bg1"/>
              </a:buClr>
              <a:buFontTx/>
              <a:buChar char="-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4. ผู้มีต้นไม่มีสังกัดจากหน่วยงานของรัฐและปฏิบัติงาน/ปฏิบัติงานชดใช้ทุนมาแล้วน้อยกว่า 1 ปี หลังจากได้รับใบอนุญาตประกอบวิชาชีพเวชกรรม เป็นลำดับดับถัดจากลำดับที่ 3</a:t>
            </a:r>
          </a:p>
          <a:p>
            <a:pPr algn="l"/>
            <a:endParaRPr lang="x-none" sz="20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หลักเกน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3798" y="3970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9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C1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14897" y="-9642"/>
            <a:ext cx="9144000" cy="755749"/>
          </a:xfrm>
          <a:prstGeom prst="rect">
            <a:avLst/>
          </a:prstGeom>
          <a:solidFill>
            <a:srgbClr val="92D050">
              <a:alpha val="22000"/>
            </a:srgbClr>
          </a:solidFill>
          <a:ln w="38100">
            <a:solidFill>
              <a:srgbClr val="00B050"/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  <a:defRPr/>
            </a:pPr>
            <a:r>
              <a:rPr lang="th-TH" altLang="ko-KR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แพทย์ประจำบ้าน (แผน ก)</a:t>
            </a: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323528" y="987574"/>
            <a:ext cx="6480720" cy="1872208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539552" y="1138848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ผู้ที่มีสิทธิ์สมัครแพทย์ประจำบ้านจะถือตามหลักเกณฑ์ที่กำหนดในประกาศแพทย์สภา “เรื่อง การกำหนดประเภทสาขาและคุณสมบัติของผู้มีสิทธิ์สมัครแพทย์ประจำบ้าน สาขาประเภทที่ ๑ ประเภทที่ ๒ และประเภทที่ ๓ ประจำปีการฝึกอบรมของปีนั้นๆ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25599" y="2708508"/>
            <a:ext cx="1152128" cy="1010520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9" y="2984835"/>
            <a:ext cx="1374929" cy="199568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680" y="2933178"/>
            <a:ext cx="4896544" cy="2099000"/>
          </a:xfrm>
          <a:prstGeom prst="rect">
            <a:avLst/>
          </a:prstGeom>
        </p:spPr>
      </p:pic>
      <p:pic>
        <p:nvPicPr>
          <p:cNvPr id="7" name="slide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8424" y="136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373184"/>
              </p:ext>
            </p:extLst>
          </p:nvPr>
        </p:nvGraphicFramePr>
        <p:xfrm>
          <a:off x="216074" y="159707"/>
          <a:ext cx="8763004" cy="4650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7613">
                <a:tc gridSpan="2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แพทย์ประจำบ้านสาขาประเภทที่ 1 </a:t>
                      </a:r>
                    </a:p>
                    <a:p>
                      <a:pPr algn="ctr"/>
                      <a:r>
                        <a:rPr lang="th-TH" sz="24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ไม่จำเป็นต้องผ่านการปฏิบัติงานชดใช้ทุน แต่ต้องผ่านโครงการเพิ่มพูนทักษะครบถ้วนก่อน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358">
                <a:tc>
                  <a:txBody>
                    <a:bodyPr/>
                    <a:lstStyle/>
                    <a:p>
                      <a:pPr algn="l"/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กลุ่มที่ 1.1 ผู้ที่ได้รับใบประกอบวิชาชีพแล้ว ไม่ต้องผ่านโครงการเพิ่มพูนทักษะ ก็สามารถสมัครได้</a:t>
                      </a:r>
                    </a:p>
                    <a:p>
                      <a:pPr algn="l"/>
                      <a:endParaRPr lang="th-TH" sz="21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กลุ่มที่ 1.2 ผู้ที่ได้รับใบประกอบวิชาชีพแล้ว ใช้ทุนแล้วอย่างน้อย 1 ปี (ผ่านโครงการเพิ่มพูนทักษะก่อน)</a:t>
                      </a:r>
                    </a:p>
                  </a:txBody>
                  <a:tcPr marL="68580" marR="68580" marT="34290" marB="34290"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4098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พยาธิวิทยากายวิภาค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พยาธิวิทยาคลินิก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เวชศาสตร์บริการโลหิต</a:t>
                      </a:r>
                    </a:p>
                    <a:p>
                      <a:pPr algn="l"/>
                      <a:endParaRPr lang="th-TH" sz="21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จิตเวชศาสตร์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จิตเวชศาสตร์เด็กและวัยรุ่น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นิติเวชศาสตร์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รังสีรักษาและมะเร็งวิทยา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เวชศาสตร์ฉุกเฉิน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เวชศาสตร์นิวเคลียร์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อา</a:t>
                      </a:r>
                      <a:r>
                        <a:rPr lang="th-TH" sz="21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ยุร</a:t>
                      </a: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ศาสตร์มะเร็งวิทยา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อา</a:t>
                      </a:r>
                      <a:r>
                        <a:rPr lang="th-TH" sz="21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ยุร</a:t>
                      </a: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ศาสตร์โรคเลือด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slide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197" end="0.36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3763" y="123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C1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5"/>
          <a:srcRect t="610" b="1062"/>
          <a:stretch/>
        </p:blipFill>
        <p:spPr>
          <a:xfrm>
            <a:off x="1244725" y="958241"/>
            <a:ext cx="6693450" cy="3936304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0" y="0"/>
            <a:ext cx="9144000" cy="704589"/>
          </a:xfrm>
          <a:prstGeom prst="rect">
            <a:avLst/>
          </a:prstGeom>
          <a:solidFill>
            <a:srgbClr val="1EBC1E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ระยะเวลาการฝึกอบรม </a:t>
            </a:r>
          </a:p>
        </p:txBody>
      </p:sp>
      <p:sp>
        <p:nvSpPr>
          <p:cNvPr id="7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6253674" y="126099"/>
            <a:ext cx="484622" cy="477069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pic>
        <p:nvPicPr>
          <p:cNvPr id="3" name="ระยะ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98377"/>
            <a:ext cx="609600" cy="609600"/>
          </a:xfrm>
          <a:prstGeom prst="rect">
            <a:avLst/>
          </a:prstGeom>
        </p:spPr>
      </p:pic>
      <p:sp>
        <p:nvSpPr>
          <p:cNvPr id="4" name="กล่องข้อความ 3"/>
          <p:cNvSpPr txBox="1"/>
          <p:nvPr/>
        </p:nvSpPr>
        <p:spPr>
          <a:xfrm>
            <a:off x="7092280" y="958241"/>
            <a:ext cx="845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จำนวนปี</a:t>
            </a:r>
          </a:p>
        </p:txBody>
      </p:sp>
    </p:spTree>
    <p:extLst>
      <p:ext uri="{BB962C8B-B14F-4D97-AF65-F5344CB8AC3E}">
        <p14:creationId xmlns:p14="http://schemas.microsoft.com/office/powerpoint/2010/main" val="238375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1008"/>
              </p:ext>
            </p:extLst>
          </p:nvPr>
        </p:nvGraphicFramePr>
        <p:xfrm>
          <a:off x="35496" y="77270"/>
          <a:ext cx="9108504" cy="4908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1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1401">
                <a:tc gridSpan="3">
                  <a:txBody>
                    <a:bodyPr/>
                    <a:lstStyle/>
                    <a:p>
                      <a:pPr algn="ctr"/>
                      <a:r>
                        <a:rPr lang="th-TH" sz="28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แพทย์ประจำบ้านสาขาประเภทที่ 2 </a:t>
                      </a:r>
                    </a:p>
                    <a:p>
                      <a:pPr algn="ctr"/>
                      <a:r>
                        <a:rPr lang="th-TH" sz="28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ผ่านการปฏิบัติงานเพิ่มพูนทักษะครบถ้วนและปฏิบัติงานชดใช้ทุนตามที่กำหนด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5007"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กลุ่มที่ 2.1</a:t>
                      </a:r>
                      <a:r>
                        <a:rPr lang="th-TH" sz="18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มีต้นสังกัดจากหน่วยงานของรัฐ</a:t>
                      </a:r>
                      <a:b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(ถ้าไม่มีต้นสังกัด ต้องใช้ทุนแล้วอย่างน้อย 2 ปี)</a:t>
                      </a:r>
                    </a:p>
                  </a:txBody>
                  <a:tcPr marL="68580" marR="68580" marT="34290" marB="34290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กลุ่มที่ 2.2 มีต้นสังกัดจากหน่วยงานของรัฐ</a:t>
                      </a:r>
                      <a:b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</a:br>
                      <a:r>
                        <a:rPr kumimoji="0" lang="th-TH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(ถ้าไม่มีต้นสังกัด ต้องใช้ทุนแล้วอย่างน้อย 3 ปี)</a:t>
                      </a:r>
                    </a:p>
                  </a:txBody>
                  <a:tcPr marL="68580" marR="68580" marT="34290" marB="34290"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กลุ่มที่ 2.3 มีต้นสังกัดจากหน่วยงานของรัฐ และใช้ทุนแล้ว 2 ปี </a:t>
                      </a:r>
                      <a:r>
                        <a:rPr kumimoji="0" lang="th-TH" sz="1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(ถ้าไม่มีต้นสังกัดจากหน่วยงานของรัฐ ต้องใช้ทุนแล้วอย่างน้อย 3 ปี)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709">
                <a:tc row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กุมารศัลยศาสตร์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ประสาทศัลยศาสตร์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รังสีวิทยาวินิจฉัย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โลหิตวิทยาและมะเร็งในเด็ก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วิสัญญีวิทยา</a:t>
                      </a:r>
                    </a:p>
                    <a:p>
                      <a:pPr marL="342900" marR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เวชศาสตร์ฟื้นฟู</a:t>
                      </a:r>
                    </a:p>
                    <a:p>
                      <a:pPr marL="342900" marR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ศัลยศาสตร์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ศัลยศาสตร์ทรวงอก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สูติศาสตร์และนรีเวชวิทยา</a:t>
                      </a:r>
                    </a:p>
                  </a:txBody>
                  <a:tcPr marL="68580" marR="68580" marT="34290" marB="34290"/>
                </a:tc>
                <a:tc rowSpan="3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กุมารเวชศาสตร์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ประสาทวิทยา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ศัลยศาสตร์ยูโรวิทยา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โสต ศอ นาสิกวิทยา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ออร์โธปิดิกส์</a:t>
                      </a:r>
                      <a:endParaRPr lang="th-TH" sz="17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อา</a:t>
                      </a:r>
                      <a:r>
                        <a:rPr lang="th-TH" sz="17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ยุร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ศาสตร์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เวชศาสตร์ป้องกัน</a:t>
                      </a:r>
                      <a:r>
                        <a:rPr lang="th-TH" sz="17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(</a:t>
                      </a:r>
                      <a:r>
                        <a:rPr lang="th-TH" sz="17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แขนงระบาดวิทยา</a:t>
                      </a:r>
                      <a:r>
                        <a:rPr lang="en-US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เวชศาสตร์การบิน</a:t>
                      </a:r>
                      <a:r>
                        <a:rPr lang="en-US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เวชศาสตร์ป้องกันคลินิก</a:t>
                      </a:r>
                      <a:r>
                        <a:rPr lang="en-US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 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สาธารณสุขศาสตร์</a:t>
                      </a:r>
                      <a:r>
                        <a:rPr lang="en-US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en-US" sz="17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สุขภาพจิตชุมชน</a:t>
                      </a:r>
                      <a:r>
                        <a:rPr lang="en-US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en-US" sz="17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อา</a:t>
                      </a:r>
                      <a:r>
                        <a:rPr lang="th-TH" sz="17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ชีว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</a:t>
                      </a:r>
                      <a:r>
                        <a:rPr lang="en-US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en-US" sz="17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เวชศาสตร์ทางทะเล</a:t>
                      </a:r>
                      <a:r>
                        <a:rPr lang="en-US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en-US" sz="17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เวชศาสตร์การเดินทางและการท่องเที่ยว)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จักษุวิทยา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3790">
                <a:tc vMerge="1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h-TH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h-TH" sz="2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กลุ่มที่ 2.4 มีและไม่มีต้นสังกัดจากหน่วยงานของรัฐและปฏิบัติงานชดใช้ทุนมาแล้วอย่างน้อย 3 ปี</a:t>
                      </a:r>
                    </a:p>
                  </a:txBody>
                  <a:tcPr marL="68580" marR="68580" marT="34290" marB="34290">
                    <a:solidFill>
                      <a:srgbClr val="92D05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2025">
                <a:tc vMerge="1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h-TH" sz="24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th-TH" sz="22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dirty="0" err="1">
                          <a:solidFill>
                            <a:schemeClr val="dk1"/>
                          </a:solidFill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ตจ</a:t>
                      </a:r>
                      <a:r>
                        <a:rPr lang="th-TH" sz="1800" b="1" kern="1200" dirty="0">
                          <a:solidFill>
                            <a:schemeClr val="dk1"/>
                          </a:solidFill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วิทยา</a:t>
                      </a:r>
                    </a:p>
                    <a:p>
                      <a:pPr marL="342900" indent="-3429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th-TH" sz="1800" b="1" kern="1200" dirty="0">
                          <a:solidFill>
                            <a:schemeClr val="dk1"/>
                          </a:solidFill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ศัลยศาสตร์ตกแต่ง</a:t>
                      </a:r>
                    </a:p>
                    <a:p>
                      <a:endParaRPr lang="th-TH" sz="10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slide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51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3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C1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843557"/>
            <a:ext cx="4320480" cy="3012499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3859202" y="798560"/>
            <a:ext cx="640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400" b="1" dirty="0">
                <a:solidFill>
                  <a:schemeClr val="bg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จำนวนปี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-20121"/>
            <a:ext cx="9144000" cy="704589"/>
          </a:xfrm>
          <a:prstGeom prst="rect">
            <a:avLst/>
          </a:prstGeom>
          <a:solidFill>
            <a:srgbClr val="1EBC1E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ระยะเวลาการฝึกอบรม</a:t>
            </a:r>
          </a:p>
        </p:txBody>
      </p:sp>
      <p:sp>
        <p:nvSpPr>
          <p:cNvPr id="9" name="Teardrop 1">
            <a:extLst>
              <a:ext uri="{FF2B5EF4-FFF2-40B4-BE49-F238E27FC236}">
                <a16:creationId xmlns:a16="http://schemas.microsoft.com/office/drawing/2014/main" id="{45BBC696-75E7-44AB-A411-9B80C52FFE5A}"/>
              </a:ext>
            </a:extLst>
          </p:cNvPr>
          <p:cNvSpPr/>
          <p:nvPr/>
        </p:nvSpPr>
        <p:spPr>
          <a:xfrm rot="18805991">
            <a:off x="6165992" y="185523"/>
            <a:ext cx="484622" cy="477069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025">
              <a:solidFill>
                <a:schemeClr val="tx1"/>
              </a:solidFill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2310198"/>
            <a:ext cx="4556842" cy="2833302"/>
          </a:xfrm>
          <a:prstGeom prst="rect">
            <a:avLst/>
          </a:prstGeom>
        </p:spPr>
      </p:pic>
      <p:pic>
        <p:nvPicPr>
          <p:cNvPr id="2" name="ระยะ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7234" y="450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307402"/>
              </p:ext>
            </p:extLst>
          </p:nvPr>
        </p:nvGraphicFramePr>
        <p:xfrm>
          <a:off x="125261" y="434262"/>
          <a:ext cx="8931057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892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9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5860">
                <a:tc gridSpan="3"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แพทย์ประจำบ้านสาขาประเภทที่ 3 </a:t>
                      </a:r>
                    </a:p>
                    <a:p>
                      <a:pPr algn="ctr"/>
                      <a:r>
                        <a:rPr lang="th-TH" sz="24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อนุสาขาที่ต้องผ่านการฝึกอบรมประเภทสาขาที่ 1 หรือ 2 มาแล้ว</a:t>
                      </a:r>
                    </a:p>
                    <a:p>
                      <a:pPr algn="ctr"/>
                      <a:r>
                        <a:rPr lang="th-TH" sz="24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(</a:t>
                      </a:r>
                      <a:r>
                        <a:rPr lang="en-US" sz="24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Resident </a:t>
                      </a:r>
                      <a:r>
                        <a:rPr lang="th-TH" sz="24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แล้ว ต่อ </a:t>
                      </a:r>
                      <a:r>
                        <a:rPr lang="en-US" sz="24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Fellow</a:t>
                      </a:r>
                      <a:r>
                        <a:rPr lang="th-TH" sz="2400" b="1" dirty="0">
                          <a:effectLst/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)</a:t>
                      </a: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28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6898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อนุสาขากุมารเวชศาสตร์ทารกแรกเกิดและปริกำเนิด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อนุสาขากุมารเวชศาสตร์ประสาทวิทยา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อนุสาขากุมารเวชศาสตร์พัฒนาการและพฤติกรรม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อนุสาขากุมารเวชศาสตร์โรคต่อมไร้ท่อและเมตาบอลิสม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อนุสาขากุมารเวชศาสตร์โรคติดเชื้อ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อนุสาขากุมารเวชศาสตร์โรคไต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อนุสาขากุมารเวชศาสตร์โรคระบบทางเดินหายใจ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อนุสาขากุมารเวชศาสตร์โรคหัวใจ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อนุสาขาภาพวินิจฉัยชั้นสูง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อนุสาขาภาพวินิจฉัยระบบประสาท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อนุสาขามะเร็งนรีเวชวิทยา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                </a:t>
                      </a:r>
                      <a:endParaRPr lang="th-TH" sz="15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อนุสาขารังสีร่วมรักษาลำตัว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อนุสาขารังสีร่วมรักษาระบบประสาท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อนุสาขาวิสัญญีวิทยาสำหรับการผ่าตัดหัวใจ หลอดเลือดใหญ่ และทรวงอก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อนุสาขาวิสัญญีวิทยาสำหรับผู้ป่วยโรคทางระบบประสาท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อนุสาขาเวชบำบัดวิกฤต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อนุสาขาเวชศาสตร์การเจริญพันธุ์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อนุสาขาเวชศาสตร์มารดาและทารกในครรภ์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อนุสาขาศัลยศาสตร์มะเร็งวิทยา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อนุสาขาศัลยศาสตร์ตกแต่งและเสริมสร้างใบหน้า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อนุสาขาศัลยศาสตร์ลำไส้ใหญ่และทวารหนัก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อนุสาขาศัลยศาสตร์หลอดเลือด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อนุสาขาศัลยศาสตร์อุบัติเหตุ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endParaRPr lang="th-TH" sz="15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rgbClr val="C1F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อายุร</a:t>
                      </a: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ศาสตร์โรคข้อและรูมา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ติสซั่ม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อายุร</a:t>
                      </a: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ศาสตร์โรคต่อมไร้ท่อและเมตาบอลิสม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อายุร</a:t>
                      </a: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ศาสตร์โรคติดเชื้อ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อายุร</a:t>
                      </a: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ศาสตร์โรคไต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อายุร</a:t>
                      </a: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ศาสตร์โรคภูมิแพ้และภูมิคุ้มกันทางคลินิก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อายุร</a:t>
                      </a: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ศาสตร์โรคระบบทางเดินอาหาร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อายุร</a:t>
                      </a: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ศาสตร์โรคระบบการหายใจและภาวะวิกฤตโรคระบบการหายใจ</a:t>
                      </a:r>
                      <a:br>
                        <a:rPr lang="th-TH" sz="15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</a:b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อนุสาขา</a:t>
                      </a:r>
                      <a:r>
                        <a:rPr lang="th-TH" sz="1500" b="1" i="0" kern="1200" dirty="0" err="1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อายุร</a:t>
                      </a:r>
                      <a:r>
                        <a:rPr lang="th-TH" sz="1500" b="1" i="0" kern="1200" dirty="0">
                          <a:solidFill>
                            <a:schemeClr val="dk1"/>
                          </a:solidFill>
                          <a:effectLst/>
                          <a:latin typeface="TH Mali Grade 6" panose="02000506000000020004" pitchFamily="2" charset="-34"/>
                          <a:ea typeface="+mn-ea"/>
                          <a:cs typeface="TH Mali Grade 6" panose="02000506000000020004" pitchFamily="2" charset="-34"/>
                        </a:rPr>
                        <a:t>ศาสตร์โรคหัวใจ</a:t>
                      </a:r>
                      <a:endParaRPr lang="th-TH" sz="15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th-TH" sz="15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rgbClr val="C1F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slidefell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123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C1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63500">
            <a:solidFill>
              <a:srgbClr val="61D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755576" y="1499175"/>
            <a:ext cx="77768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กำหนดการรับสมัคร แพทย์แผน ก  อยู่ในช่วงเดือนตุลาคม</a:t>
            </a:r>
          </a:p>
          <a:p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จำนวนตำแหน่งแพทย์ประจำบ้าน และจำนวนสถาบันที่ฝึกอบรมได้ อ่านเพิ่มเติมในเว็บไซต์ของแพทยสภา</a:t>
            </a:r>
          </a:p>
          <a:p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เอกสารหลักฐานที่ต้องยื่นในการสมัครแพทย์ประจำบ้าน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ใบสมัคร โดยเลือกสาขา/อนุสาขาได้เพียงหนึ่งสาขา และสถาบันฝึกอบรมได้ตามจำนวนที่ราชวิทยาลัยนั้นกำหนด แต่ไม่เกินห้าแห่ง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เอกสารหลักฐานที่ต้องยื่นในการสมัคร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ใบสมัคร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หลักฐานแสดงคุณสมบัติบุคคล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เอกสารเพิ่มเติมที่สถาบันฝึกอบรมได้กำหนดไว้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1028063" y="460372"/>
            <a:ext cx="7159881" cy="773918"/>
          </a:xfrm>
          <a:prstGeom prst="rect">
            <a:avLst/>
          </a:prstGeom>
          <a:solidFill>
            <a:srgbClr val="92D050">
              <a:alpha val="22000"/>
            </a:srgbClr>
          </a:solidFill>
          <a:ln w="38100">
            <a:solidFill>
              <a:srgbClr val="00B050"/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วิธีการสมัครแพทย์ประจำบ้าน (แผน ก)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810" y="2907695"/>
            <a:ext cx="1426268" cy="1995686"/>
          </a:xfrm>
          <a:prstGeom prst="rect">
            <a:avLst/>
          </a:prstGeom>
        </p:spPr>
      </p:pic>
      <p:pic>
        <p:nvPicPr>
          <p:cNvPr id="3" name="slide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8545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5275" y="70590"/>
            <a:ext cx="9144000" cy="576064"/>
          </a:xfrm>
        </p:spPr>
        <p:txBody>
          <a:bodyPr/>
          <a:lstStyle/>
          <a:p>
            <a:r>
              <a:rPr lang="th-TH" altLang="ko-KR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คณะผู้จัดทำ</a:t>
            </a:r>
          </a:p>
        </p:txBody>
      </p:sp>
      <p:sp>
        <p:nvSpPr>
          <p:cNvPr id="6" name="Rectangle 5"/>
          <p:cNvSpPr/>
          <p:nvPr/>
        </p:nvSpPr>
        <p:spPr>
          <a:xfrm>
            <a:off x="-8441" y="637741"/>
            <a:ext cx="9144000" cy="295429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4527558" y="779391"/>
            <a:ext cx="36000" cy="27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41CFFA27-0756-4F34-B954-9A15F3484F95}"/>
              </a:ext>
            </a:extLst>
          </p:cNvPr>
          <p:cNvSpPr txBox="1"/>
          <p:nvPr/>
        </p:nvSpPr>
        <p:spPr>
          <a:xfrm>
            <a:off x="4746567" y="727337"/>
            <a:ext cx="3643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chemeClr val="bg1"/>
                </a:solidFill>
                <a:latin typeface="TH Mali Grade 6" panose="02000506000000020004" pitchFamily="2" charset="-34"/>
                <a:ea typeface="Nunito Bold" charset="0"/>
                <a:cs typeface="TH Mali Grade 6" panose="02000506000000020004" pitchFamily="2" charset="-34"/>
              </a:rPr>
              <a:t>นสพ. รัตติกาล เล็กพูลเกิด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Mali Grade 6" panose="02000506000000020004" pitchFamily="2" charset="-34"/>
              <a:ea typeface="Nunito Bold" charset="0"/>
              <a:cs typeface="TH Mali Grade 6" panose="02000506000000020004" pitchFamily="2" charset="-34"/>
            </a:endParaRPr>
          </a:p>
        </p:txBody>
      </p:sp>
      <p:sp>
        <p:nvSpPr>
          <p:cNvPr id="40" name="TextBox 13">
            <a:extLst>
              <a:ext uri="{FF2B5EF4-FFF2-40B4-BE49-F238E27FC236}">
                <a16:creationId xmlns:a16="http://schemas.microsoft.com/office/drawing/2014/main" id="{121D6B6C-978B-4AEC-89A5-85FA336A4D41}"/>
              </a:ext>
            </a:extLst>
          </p:cNvPr>
          <p:cNvSpPr txBox="1"/>
          <p:nvPr/>
        </p:nvSpPr>
        <p:spPr>
          <a:xfrm>
            <a:off x="729565" y="717479"/>
            <a:ext cx="3636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dirty="0">
                <a:solidFill>
                  <a:schemeClr val="bg1"/>
                </a:solidFill>
                <a:latin typeface="TH Mali Grade 6" panose="02000506000000020004" pitchFamily="2" charset="-34"/>
                <a:ea typeface="Nunito Bold" charset="0"/>
                <a:cs typeface="TH Mali Grade 6" panose="02000506000000020004" pitchFamily="2" charset="-34"/>
              </a:rPr>
              <a:t>นสพ. </a:t>
            </a:r>
            <a:r>
              <a:rPr lang="th-TH" sz="2400" b="1" dirty="0" err="1">
                <a:solidFill>
                  <a:schemeClr val="bg1"/>
                </a:solidFill>
                <a:latin typeface="TH Mali Grade 6" panose="02000506000000020004" pitchFamily="2" charset="-34"/>
                <a:ea typeface="Nunito Bold" charset="0"/>
                <a:cs typeface="TH Mali Grade 6" panose="02000506000000020004" pitchFamily="2" charset="-34"/>
              </a:rPr>
              <a:t>ชวิศ</a:t>
            </a:r>
            <a:r>
              <a:rPr lang="th-TH" sz="2400" b="1" dirty="0">
                <a:solidFill>
                  <a:schemeClr val="bg1"/>
                </a:solidFill>
                <a:latin typeface="TH Mali Grade 6" panose="02000506000000020004" pitchFamily="2" charset="-34"/>
                <a:ea typeface="Nunito Bold" charset="0"/>
                <a:cs typeface="TH Mali Grade 6" panose="02000506000000020004" pitchFamily="2" charset="-34"/>
              </a:rPr>
              <a:t> เสรีสุทธิกูลชัย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Mali Grade 6" panose="02000506000000020004" pitchFamily="2" charset="-34"/>
              <a:ea typeface="Nunito Bold" charset="0"/>
              <a:cs typeface="TH Mali Grade 6" panose="02000506000000020004" pitchFamily="2" charset="-34"/>
            </a:endParaRP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74F1D37E-0042-49F6-953A-55450F4FB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90" y="1231696"/>
            <a:ext cx="1852577" cy="2106853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FC9BC0F9-593E-4C53-B08F-B502D06BD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835" y="1231696"/>
            <a:ext cx="1848117" cy="2106853"/>
          </a:xfrm>
          <a:prstGeom prst="rect">
            <a:avLst/>
          </a:prstGeom>
        </p:spPr>
      </p:pic>
      <p:sp>
        <p:nvSpPr>
          <p:cNvPr id="43" name="กล่องข้อความ 20">
            <a:extLst>
              <a:ext uri="{FF2B5EF4-FFF2-40B4-BE49-F238E27FC236}">
                <a16:creationId xmlns:a16="http://schemas.microsoft.com/office/drawing/2014/main" id="{731EE167-133C-47CC-A537-44AAE78BD40A}"/>
              </a:ext>
            </a:extLst>
          </p:cNvPr>
          <p:cNvSpPr txBox="1"/>
          <p:nvPr/>
        </p:nvSpPr>
        <p:spPr>
          <a:xfrm>
            <a:off x="2298746" y="3612961"/>
            <a:ext cx="449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อาจารย์ที่ปรึกษา </a:t>
            </a:r>
          </a:p>
          <a:p>
            <a:pPr algn="ctr"/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ผศ.นพ.ดร.ณตพล ศุภณัฐเศรษฐกุล</a:t>
            </a:r>
          </a:p>
        </p:txBody>
      </p:sp>
      <p:sp>
        <p:nvSpPr>
          <p:cNvPr id="44" name="กล่องข้อความ 21">
            <a:extLst>
              <a:ext uri="{FF2B5EF4-FFF2-40B4-BE49-F238E27FC236}">
                <a16:creationId xmlns:a16="http://schemas.microsoft.com/office/drawing/2014/main" id="{4EDE04EE-2721-4B16-80F4-EF714A11DC76}"/>
              </a:ext>
            </a:extLst>
          </p:cNvPr>
          <p:cNvSpPr txBox="1"/>
          <p:nvPr/>
        </p:nvSpPr>
        <p:spPr>
          <a:xfrm>
            <a:off x="323528" y="4443958"/>
            <a:ext cx="8352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ผลงานนี้เป็นส่วนหนึ่งของรายวิชา ภาษาต่างประเทศเพื่อการสื่อการทางการแพทย์ รหัสรายวิชา 499722 ปีการศึกษา 2562 </a:t>
            </a:r>
          </a:p>
        </p:txBody>
      </p:sp>
    </p:spTree>
    <p:extLst>
      <p:ext uri="{BB962C8B-B14F-4D97-AF65-F5344CB8AC3E}">
        <p14:creationId xmlns:p14="http://schemas.microsoft.com/office/powerpoint/2010/main" val="3239406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FFC1">
            <a:alpha val="4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539552" y="1374505"/>
            <a:ext cx="82449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th-TH" sz="2000" b="1" u="sng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หลักฐานแสดงคุณสมบัติบุคคล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สำเนาบัตรประชาชน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สำเนาใบเปลี่ยนชื่อสกุล/ใบทะเบียนสมรส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สำเนาระเบียนแสดงผลการศึกษาตลอดหลักสูตร</a:t>
            </a:r>
            <a:r>
              <a:rPr lang="th-TH" sz="2000" b="1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แพทยศาสตร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บัณฑิต 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สำหรับผู้ที่กำลังศึกษาอยู่ในชั้นปีสุดท้าย ให้ส่งสำเนาใบแสดงผลการศึกษาจนถึงปัจจุบัน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สำเนาใบอนุญาตประกอบวิชาชีพเวชกรรม หรือหนังสือรับรองการขึ้นทะเบียนผู้ประกอบวิชาชีพเวชกรรม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ประกาศนียบัตรหรือหนังสือรับรองเป็นผู้ผ่านโครงการเพิ่มพูนทักษะหรือหลักฐานแสดงว่ากำลังอยู่ระหว่างการปฏิบัติงานตามโครงการเพิ่มพูนทักษะ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หนังสือจากต้นสังกัดลงนามโดยผู้บังคับบัญชาสูงสุดของหน่วยงานต้นสังกัด อนุมัติให้เข้าฝึกอบรมและรับรองว่าจะทำสัญญาเมื่อได้รับการคัดเลือกแล้ว (เฉพาะผู้สมัครที่มีต้นสังกัดส่งฝึกอบรม)</a:t>
            </a:r>
          </a:p>
          <a:p>
            <a:endParaRPr lang="th-TH" dirty="0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63500">
            <a:solidFill>
              <a:srgbClr val="61D1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1028063" y="460372"/>
            <a:ext cx="7159881" cy="773918"/>
          </a:xfrm>
          <a:prstGeom prst="rect">
            <a:avLst/>
          </a:prstGeom>
          <a:solidFill>
            <a:srgbClr val="92D050">
              <a:alpha val="22000"/>
            </a:srgbClr>
          </a:solidFill>
          <a:ln w="38100">
            <a:solidFill>
              <a:srgbClr val="00B050"/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วิธีการสมัครแพทย์ประจำบ้าน (แผน ก) ต่อ</a:t>
            </a:r>
          </a:p>
        </p:txBody>
      </p:sp>
      <p:pic>
        <p:nvPicPr>
          <p:cNvPr id="4" name="slide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7997" y="15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4FDD4-F8C2-A34D-9178-ED9A68B38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00" y="987574"/>
            <a:ext cx="8178800" cy="3516882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827584" y="432053"/>
            <a:ext cx="7617792" cy="555521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การหาต้นสังกัด</a:t>
            </a:r>
            <a:r>
              <a:rPr lang="en-US" sz="24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: </a:t>
            </a:r>
            <a:r>
              <a:rPr lang="th-TH" sz="24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สังกัดสำนักงานกระทรวงสาธารณสุข จะรับสมัครช่วงต้นเดือนเมษายน</a:t>
            </a:r>
          </a:p>
        </p:txBody>
      </p:sp>
      <p:cxnSp>
        <p:nvCxnSpPr>
          <p:cNvPr id="4" name="ตัวเชื่อมต่อตรง 3"/>
          <p:cNvCxnSpPr/>
          <p:nvPr/>
        </p:nvCxnSpPr>
        <p:spPr>
          <a:xfrm>
            <a:off x="3491880" y="3147814"/>
            <a:ext cx="2385851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สี่เหลี่ยมผืนผ้า 2"/>
          <p:cNvSpPr/>
          <p:nvPr/>
        </p:nvSpPr>
        <p:spPr>
          <a:xfrm>
            <a:off x="683568" y="434645"/>
            <a:ext cx="7977832" cy="607554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slide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0616" y="92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495B9-72FC-D647-8585-6266CE07C2F7}"/>
              </a:ext>
            </a:extLst>
          </p:cNvPr>
          <p:cNvSpPr/>
          <p:nvPr/>
        </p:nvSpPr>
        <p:spPr>
          <a:xfrm>
            <a:off x="918413" y="339502"/>
            <a:ext cx="756084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คุณสมบัติทั่วไปของแพทย์ผู้สมัครรับต้นสังกัด</a:t>
            </a:r>
            <a:endParaRPr lang="x-none" sz="40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A9C55C-DFA2-9447-9CB2-E94A4F033507}"/>
              </a:ext>
            </a:extLst>
          </p:cNvPr>
          <p:cNvSpPr txBox="1"/>
          <p:nvPr/>
        </p:nvSpPr>
        <p:spPr>
          <a:xfrm>
            <a:off x="792877" y="1502685"/>
            <a:ext cx="7811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th-TH" sz="28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ปฏิบัติงานในสังกัดสำนักงานปลัดกระทรวงสาธารณสุขในตำแหน่งแพทย์ต่อเนื่องจนถึงวันเปิดการศึกษา</a:t>
            </a:r>
          </a:p>
          <a:p>
            <a:pPr marL="257175" indent="-257175">
              <a:buAutoNum type="arabicPeriod"/>
            </a:pPr>
            <a:r>
              <a:rPr lang="th-TH" sz="28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ต้องมีสถานภาพเป็นข้าราชการที่พ้นจากการทดลองปฏิบัติราชการแล้ว</a:t>
            </a:r>
          </a:p>
          <a:p>
            <a:pPr marL="257175" indent="-257175">
              <a:buAutoNum type="arabicPeriod"/>
            </a:pPr>
            <a:endParaRPr lang="th-TH" sz="28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  <a:p>
            <a:r>
              <a:rPr lang="th-TH" sz="28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แพทย์ต้องมีคุณสมบัติในข้อ 1 และ 2 จึงจะมีสิทธิ์สมัครรับต้นสังกัดเข้าศึกษาฝึกอบรมแพทย์ประจำบ้าน เงื่อนไขระยะเวลาการปฏิบัติราชการชดใช้ทุน สามารถดูเพิ่มเติมได้ในเว็บไซด์ของ </a:t>
            </a:r>
            <a:r>
              <a:rPr lang="en-US" sz="28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CPIRD</a:t>
            </a:r>
            <a:r>
              <a:rPr lang="th-TH" sz="28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หัวข้อ </a:t>
            </a:r>
            <a:r>
              <a:rPr lang="en-US" sz="28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residents training</a:t>
            </a:r>
            <a:endParaRPr lang="th-TH" sz="28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51520" y="195486"/>
            <a:ext cx="8640960" cy="4752528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slide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1067" y="161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5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CC5BB12-D7EE-8349-96A0-2E8444E7D910}"/>
              </a:ext>
            </a:extLst>
          </p:cNvPr>
          <p:cNvSpPr/>
          <p:nvPr/>
        </p:nvSpPr>
        <p:spPr>
          <a:xfrm>
            <a:off x="539552" y="699542"/>
            <a:ext cx="6048672" cy="68580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accent5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แพทย์ทั่วไป (จับฉลากเลือกสถานที่ใช้ทุนรัฐบาล)</a:t>
            </a:r>
            <a:endParaRPr lang="x-none" sz="3600" b="1" dirty="0">
              <a:solidFill>
                <a:schemeClr val="accent5">
                  <a:lumMod val="50000"/>
                </a:schemeClr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aphicFrame>
        <p:nvGraphicFramePr>
          <p:cNvPr id="5" name="ตาราง 1">
            <a:extLst>
              <a:ext uri="{FF2B5EF4-FFF2-40B4-BE49-F238E27FC236}">
                <a16:creationId xmlns:a16="http://schemas.microsoft.com/office/drawing/2014/main" id="{1B23C2B6-BF98-BE45-8775-2064EC1C2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926386"/>
              </p:ext>
            </p:extLst>
          </p:nvPr>
        </p:nvGraphicFramePr>
        <p:xfrm>
          <a:off x="395536" y="2211710"/>
          <a:ext cx="8424936" cy="252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4684">
                <a:tc>
                  <a:txBody>
                    <a:bodyPr/>
                    <a:lstStyle/>
                    <a:p>
                      <a:pPr algn="l"/>
                      <a:r>
                        <a:rPr lang="th-TH" sz="2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กลุ่มที่ 1 แพทย์ที่ปฏิบัติราชการชดใช้ทุนไม่ครบ 1 ปี มีสิทธิสมัครรับต้นสังกัดเข้าศึกษาฝึกอบรมได้ในสาขาวิชาดังต่อไปนี้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8260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พยาธิวิทยากายวิภาค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พยาธิวิทยาคลินิก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พยาธิวิทยาทั่วไป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เวชศาสตร์ครอบครัว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5"/>
          <a:srcRect l="8197" t="6558" r="8197" b="11476"/>
          <a:stretch/>
        </p:blipFill>
        <p:spPr>
          <a:xfrm>
            <a:off x="6732909" y="123478"/>
            <a:ext cx="2077497" cy="2036762"/>
          </a:xfrm>
          <a:prstGeom prst="rect">
            <a:avLst/>
          </a:prstGeom>
        </p:spPr>
      </p:pic>
      <p:pic>
        <p:nvPicPr>
          <p:cNvPr id="6" name="25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997.011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1">
            <a:extLst>
              <a:ext uri="{FF2B5EF4-FFF2-40B4-BE49-F238E27FC236}">
                <a16:creationId xmlns:a16="http://schemas.microsoft.com/office/drawing/2014/main" id="{1B23C2B6-BF98-BE45-8775-2064EC1C2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153590"/>
              </p:ext>
            </p:extLst>
          </p:nvPr>
        </p:nvGraphicFramePr>
        <p:xfrm>
          <a:off x="179512" y="411510"/>
          <a:ext cx="8763004" cy="434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906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กลุ่มที่ 2 แพทย์ที่ปฏิบัติราชการชดใช้ทุนไม่น้อยกว่า 1 ปี มีสิทธิสมัครรับต้นสังกัดเข้าศึกษาฝึกอบรมได้ในสาขาวิชาดังต่อไปนี้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7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21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8940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สาขาวิชาในกลุ่มที่ 1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จิตเวชศาสตร์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จิตเวชศาสตร์เด็กและวัยรุ่น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นิติเวชศาสตร์</a:t>
                      </a:r>
                    </a:p>
                    <a:p>
                      <a:pPr marL="457200" marR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เวชศาสตร์ฉุกเฉิน</a:t>
                      </a:r>
                    </a:p>
                    <a:p>
                      <a:pPr marL="457200" marR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ประสาทศัลยศาสตร์</a:t>
                      </a:r>
                    </a:p>
                    <a:p>
                      <a:pPr marL="457200" marR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ศัลยศาสตร์ทรวงอก</a:t>
                      </a:r>
                    </a:p>
                    <a:p>
                      <a:pPr marL="457200" marR="0" indent="-4572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กุมารศัลยศาสตร์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รังสีรักษาและมะเร็งวิทยา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อา</a:t>
                      </a:r>
                      <a:r>
                        <a:rPr lang="th-TH" sz="22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ยุร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ศาสตร์โรคเลือด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tint val="4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อา</a:t>
                      </a:r>
                      <a:r>
                        <a:rPr lang="th-TH" sz="22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ยุร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ศาสตร์มะเร็งวิทยา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โลหิตวิทยาและมะเร็งในเด็ก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เวชศาสตร์นิวเคลียร์</a:t>
                      </a:r>
                    </a:p>
                    <a:p>
                      <a:pPr marL="342900" marR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เวชศาสตร์ป้องกัน</a:t>
                      </a:r>
                      <a:r>
                        <a:rPr lang="th-TH" sz="22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(</a:t>
                      </a:r>
                      <a:r>
                        <a:rPr lang="th-TH" sz="22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แขนงระบาดวิทยา</a:t>
                      </a:r>
                      <a:r>
                        <a:rPr lang="en-US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เวชศาสตร์การบิน</a:t>
                      </a:r>
                      <a:r>
                        <a:rPr lang="en-US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เวชศาสตร์ป้องกันคลินิก</a:t>
                      </a:r>
                      <a:r>
                        <a:rPr lang="en-US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 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สาธารณสุขศาสตร์</a:t>
                      </a:r>
                      <a:r>
                        <a:rPr lang="en-US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en-US" sz="22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สุขภาพจิตชุมชน</a:t>
                      </a:r>
                      <a:r>
                        <a:rPr lang="en-US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en-US" sz="22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อา</a:t>
                      </a:r>
                      <a:r>
                        <a:rPr lang="th-TH" sz="22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ชีว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</a:t>
                      </a:r>
                      <a:r>
                        <a:rPr lang="en-US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en-US" sz="22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เวชศาสตร์ทางทะเล</a:t>
                      </a:r>
                      <a:r>
                        <a:rPr lang="en-US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,</a:t>
                      </a:r>
                      <a:r>
                        <a:rPr lang="en-US" sz="22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เวชศาสตร์การเดินทางและการท่องเที่ยว)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h-TH" sz="22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tint val="40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กลุ่ม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937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1">
            <a:extLst>
              <a:ext uri="{FF2B5EF4-FFF2-40B4-BE49-F238E27FC236}">
                <a16:creationId xmlns:a16="http://schemas.microsoft.com/office/drawing/2014/main" id="{1B23C2B6-BF98-BE45-8775-2064EC1C2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148265"/>
              </p:ext>
            </p:extLst>
          </p:nvPr>
        </p:nvGraphicFramePr>
        <p:xfrm>
          <a:off x="179512" y="411510"/>
          <a:ext cx="8763004" cy="4315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1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972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กลุ่มที่ 3 แพทย์ที่ปฏิบัติราชการชดใช้ทุนไม่น้อยกว่า 2 ปี มีสิทธิสมัครรับต้นสังกัดเข้าศึกษาฝึกอบรมได้ในสาขาวิชาดังต่อไปนี้</a:t>
                      </a: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74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0512"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สาขาวิชาในกลุ่มที่ 2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อา</a:t>
                      </a:r>
                      <a:r>
                        <a:rPr lang="th-TH" sz="22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ยุร</a:t>
                      </a: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ศาสตร์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สูติศาสตร์-นรีเวชวิทยา</a:t>
                      </a:r>
                    </a:p>
                  </a:txBody>
                  <a:tcPr marL="68580" marR="68580" marT="34290" marB="34290">
                    <a:solidFill>
                      <a:schemeClr val="accent1">
                        <a:tint val="40000"/>
                        <a:alpha val="4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วิสัญญีวิทยา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r>
                        <a:rPr lang="th-TH" sz="22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เวชศาสตร์ฟื้นฟู</a:t>
                      </a:r>
                    </a:p>
                    <a:p>
                      <a:pPr marL="457200" indent="-457200" algn="l">
                        <a:buFont typeface="Arial" panose="020B0604020202020204" pitchFamily="34" charset="0"/>
                        <a:buChar char="•"/>
                      </a:pPr>
                      <a:endParaRPr lang="th-TH" sz="20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chemeClr val="accent1">
                        <a:tint val="40000"/>
                        <a:alpha val="4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89728">
                <a:tc gridSpan="2"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กลุ่มที่ 4 แพทย์ที่ปฏิบัติงานชดใช้ทุนครบ</a:t>
                      </a:r>
                      <a:r>
                        <a:rPr lang="th-TH" sz="2400" b="1" baseline="0" dirty="0">
                          <a:solidFill>
                            <a:schemeClr val="bg1"/>
                          </a:solidFill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3 ปี มีสิทธิ์สมัครรับต้นสังกัดได้ทุกสาขาวิชาที่สำนักงานปลัดกระทรวงสาธารณสุขจัดโควตา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83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3965">
                <a:tc gridSpan="2"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กลุ่มที่ 5 แพทย์ที่ปฏิบัติราชการใน จ.ยะลา นราธิวาส ปัตตานี</a:t>
                      </a:r>
                      <a:r>
                        <a:rPr lang="th-TH" sz="2400" b="1" baseline="0" dirty="0">
                          <a:solidFill>
                            <a:schemeClr val="bg1"/>
                          </a:solidFill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สตูล และรพ.ใน 4 อำเภอของจังหวัดสงขลาจะได้รับสิทธิ์พิเศษเพิ่มเติมคือ แพทย์ที่ปฏิบัติ</a:t>
                      </a:r>
                      <a:r>
                        <a:rPr lang="th-TH" sz="2400" b="1" dirty="0">
                          <a:solidFill>
                            <a:schemeClr val="bg1"/>
                          </a:solidFill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งานชดใช้ทุนครบ</a:t>
                      </a:r>
                      <a:r>
                        <a:rPr lang="th-TH" sz="2400" b="1" baseline="0" dirty="0">
                          <a:solidFill>
                            <a:schemeClr val="bg1"/>
                          </a:solidFill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2 ปี มีสิทธิ์สมัครรับต้นสังกัดได้ทุกสาขาวิชาที่สำนักงานปลัดกระทรวงสาธารณสุขจัดโควตา</a:t>
                      </a:r>
                      <a:endParaRPr lang="th-TH" sz="2400" b="1" dirty="0">
                        <a:solidFill>
                          <a:schemeClr val="bg1"/>
                        </a:solidFill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75000"/>
                        <a:alpha val="7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25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55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2502" y="123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3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  <a:alpha val="2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29EAC6-E838-E04E-9993-5C5E07D2B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44"/>
          <a:stretch/>
        </p:blipFill>
        <p:spPr>
          <a:xfrm>
            <a:off x="251520" y="195486"/>
            <a:ext cx="4608512" cy="3507854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12" y="195486"/>
            <a:ext cx="758203" cy="2612430"/>
          </a:xfrm>
          <a:prstGeom prst="rect">
            <a:avLst/>
          </a:prstGeom>
        </p:spPr>
      </p:pic>
      <p:pic>
        <p:nvPicPr>
          <p:cNvPr id="3" name="slide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37576" y="72008"/>
            <a:ext cx="609600" cy="609600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7"/>
          <a:srcRect t="7029"/>
          <a:stretch/>
        </p:blipFill>
        <p:spPr>
          <a:xfrm>
            <a:off x="3482476" y="2787774"/>
            <a:ext cx="5475257" cy="2355726"/>
          </a:xfrm>
          <a:prstGeom prst="rect">
            <a:avLst/>
          </a:prstGeom>
        </p:spPr>
      </p:pic>
      <p:sp>
        <p:nvSpPr>
          <p:cNvPr id="6" name="ลูกศรลง 5"/>
          <p:cNvSpPr/>
          <p:nvPr/>
        </p:nvSpPr>
        <p:spPr>
          <a:xfrm rot="16200000">
            <a:off x="3515696" y="2749551"/>
            <a:ext cx="288032" cy="364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135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E52FBB-2961-394F-93FA-CC298DC51D27}"/>
              </a:ext>
            </a:extLst>
          </p:cNvPr>
          <p:cNvSpPr/>
          <p:nvPr/>
        </p:nvSpPr>
        <p:spPr>
          <a:xfrm>
            <a:off x="398181" y="411510"/>
            <a:ext cx="8275627" cy="559149"/>
          </a:xfrm>
          <a:prstGeom prst="rect">
            <a:avLst/>
          </a:prstGeom>
          <a:solidFill>
            <a:srgbClr val="C9E7FB"/>
          </a:solidFill>
          <a:ln w="1905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accent3">
                    <a:lumMod val="75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ประกาศนียบัตรแพทย์เพิ่มพูนทักษะ/หนังสือรับรองการปฏิบัติงาน</a:t>
            </a:r>
            <a:endParaRPr lang="x-none" sz="3200" b="1" dirty="0">
              <a:solidFill>
                <a:schemeClr val="accent3">
                  <a:lumMod val="75000"/>
                </a:schemeClr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5F320-C783-BD4B-B46D-DEFC1B0989CC}"/>
              </a:ext>
            </a:extLst>
          </p:cNvPr>
          <p:cNvSpPr txBox="1"/>
          <p:nvPr/>
        </p:nvSpPr>
        <p:spPr>
          <a:xfrm>
            <a:off x="573068" y="1347614"/>
            <a:ext cx="7925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	“ประกาศนียบัตร” หมายถึง ประกาศนียบัตรผู้ผ่านโครงการเพิ่มพูนทักษะตามเกณฑ์ของแพทยสภา ซึ่งแพทยสภาออกให้แพทย์ที่ผ่านการประเมินตามโครงการเพิ่มพูนทักษะ  ที่ปฏิบัติงานครบทุกสาขา ผ่านการประเมินด้านทักษะและเจตคติ และมีระยะเวลาปฏิบัติงานครบตามที่แพทยสภา กำหนด</a:t>
            </a:r>
          </a:p>
          <a:p>
            <a:pPr algn="l"/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	คณะกรรมแพทยสภาออกประกาศนียบัตรผู้ผ่านโครงการฯแล้วเสร็จเดือนพฤศจิกายน</a:t>
            </a:r>
          </a:p>
          <a:p>
            <a:pPr algn="l"/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หากมีความจำเป็นต้องใช้ก่อนเดือนพฤศจิกายน ให้แพทย์ที่ผ่านโครงการฯ ขอหนังสือรับรองการปฏิบัติงานเพิ่มพูนทักษะได้จากสถาบันที่ฝึกอบรม</a:t>
            </a:r>
          </a:p>
          <a:p>
            <a:pPr algn="l"/>
            <a:endParaRPr lang="th-TH" sz="24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  <a:p>
            <a:pPr algn="l"/>
            <a:endParaRPr lang="x-none" sz="24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179512" y="202342"/>
            <a:ext cx="8712968" cy="4745672"/>
          </a:xfrm>
          <a:prstGeom prst="rect">
            <a:avLst/>
          </a:prstGeom>
          <a:noFill/>
          <a:ln w="508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slide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7803" y="148299"/>
            <a:ext cx="643346" cy="64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91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D1929E-9633-5B4C-9D7C-7AA6C3A0F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537" y="125324"/>
            <a:ext cx="3468996" cy="475068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สี่เหลี่ยมผืนผ้า 1"/>
          <p:cNvSpPr/>
          <p:nvPr/>
        </p:nvSpPr>
        <p:spPr>
          <a:xfrm>
            <a:off x="84378" y="483518"/>
            <a:ext cx="5328592" cy="43924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600" b="1" dirty="0"/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22945" y="862667"/>
            <a:ext cx="5112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หนังสือรับรองการปฏิบัติงานแพทย์เพิ่มพูนทักษะ</a:t>
            </a:r>
          </a:p>
          <a:p>
            <a:endParaRPr lang="th-TH" sz="24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  <a:p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หากแพทย์ต้องการเพื่อเป็นหลักฐานประกอบการสมัครเข้ารับการฝึกอบรมแพทย์ประจำบ้าน ให้แพทย์เพิ่มพูนทักษะเสนอเรื่องขอหนังสือรับรองการปฏิบัติงานเพิ่มพูนทักษะจากสถาบันที่ฝึกอบรมและให้สถาบันปฏิบัติงานเพิ่มพูนทักษะออกเป็นหนังสือรับรองตามสาขา และระยะเวลาที่แพทย์ปฏิบัติงานเพิ่มพูนทักษะ</a:t>
            </a:r>
          </a:p>
          <a:p>
            <a:endParaRPr lang="th-TH" sz="2400" dirty="0"/>
          </a:p>
        </p:txBody>
      </p:sp>
      <p:pic>
        <p:nvPicPr>
          <p:cNvPr id="5" name="slide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1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3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คำบรรยายภาพแบบสี่เหลี่ยมมุมมน 2"/>
          <p:cNvSpPr/>
          <p:nvPr/>
        </p:nvSpPr>
        <p:spPr>
          <a:xfrm>
            <a:off x="1685434" y="1246908"/>
            <a:ext cx="6982691" cy="3701105"/>
          </a:xfrm>
          <a:prstGeom prst="wedgeRoundRectCallout">
            <a:avLst>
              <a:gd name="adj1" fmla="val -47573"/>
              <a:gd name="adj2" fmla="val -25434"/>
              <a:gd name="adj3" fmla="val 16667"/>
            </a:avLst>
          </a:prstGeom>
          <a:solidFill>
            <a:schemeClr val="bg1"/>
          </a:solidFill>
          <a:ln w="444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 dirty="0"/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2031104" y="1473621"/>
            <a:ext cx="6348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ประเภทสาขาและคุณสมบัติของผู้มีสิทธิ์สมัครขอขึ้นทะเบียนแพทย์ใช้ทุน /แพทย์ปฏิบัติงานเพื่อการสอบวุฒิบัตร สาขาประเภทต่างๆ</a:t>
            </a: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1955597" y="2444895"/>
            <a:ext cx="64423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ผู้มีสิทธิ์ขอขึ้นทะเบียนแพทย์ใช้ทุน/แพทย์ปฏิบัติงานเพื่อการสอบวุฒิบัตร ได้แก่ แพทย์ซึ่งจะเข้าปฏิบัติงานประจำสาขาประเภทที่ ๑ และ ๒ เพื่อการสอบวุฒิบัตรในโครงการจัดสรรแพทย์ชดใช้ทุนซึ่งปฏิบัติงานประจำสาขาในสถาบันฝึกอบรม หรือปฏิบัติงานประจำสาขาในโรงพยาบาลที่เป็นศูนย์</a:t>
            </a:r>
            <a:r>
              <a:rPr lang="th-TH" sz="2000" b="1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แพทยศาสตร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ชั้นคลินิกของกระทรวงสาธารณสุขที่แพทยสภารับรอง เท่านั้น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การสมัครแพทย์ประจำบ้านในแผน ข จะเกี่ยวข้องกับกลุ่มแพทย์พี่เลี้ยงของกระทรวงสาธารณสุข และแพทย์ใช้ทุน </a:t>
            </a:r>
            <a:r>
              <a:rPr lang="en-US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fix ward 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สอบบอร์ดได้ที่ประกาศรับตามโรงเรียนแพทย์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764051" y="210606"/>
            <a:ext cx="8077553" cy="7557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40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แพทย์ใช้ทุน/ปฏิบัติงานเพื่อวุฒิบัตร (แผน ข)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7"/>
          <a:stretch/>
        </p:blipFill>
        <p:spPr>
          <a:xfrm>
            <a:off x="-36512" y="0"/>
            <a:ext cx="2067616" cy="5143500"/>
          </a:xfrm>
          <a:prstGeom prst="rect">
            <a:avLst/>
          </a:prstGeom>
        </p:spPr>
      </p:pic>
      <p:pic>
        <p:nvPicPr>
          <p:cNvPr id="6" name="แพท 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4126" y="28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-1" y="0"/>
            <a:ext cx="1772343" cy="5143500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1904637" y="557368"/>
            <a:ext cx="71222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	การศึกษาต่อระดับแพทย์ประจำบ้านนั้นเป็นสิ่งสำคัญในการพัฒนาความรู้และความสามารถของแพทย์ให้มีความรู้ลึกในแต่ละสาขาที่ได้ศึกษามากขึ้น ซึ่งผลงานชิ้นนี้จัดทำขึ้นเพื่อให้ผู้ที่สนใจศึกษาต่อแพทย์ประจำบ้านทั้งในประเทศไทยและประเทศ</a:t>
            </a:r>
            <a:r>
              <a:rPr lang="th-TH" sz="2000" b="1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สหราชอาณาจักร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ได้มีความรู้เพิ่มเติมและเป็นแนวทางในการตัดสินใจเพื่อศึกษาต่อในอนาคตต่อไป</a:t>
            </a:r>
            <a:endParaRPr lang="en-US" sz="2000" b="1" dirty="0">
              <a:solidFill>
                <a:srgbClr val="161616"/>
              </a:solidFill>
              <a:latin typeface="TH Mali Grade 6" panose="02000506000000020004" pitchFamily="2" charset="-34"/>
              <a:ea typeface="Lato Light" panose="020F0502020204030203" pitchFamily="34" charset="0"/>
              <a:cs typeface="TH Mali Grade 6" panose="02000506000000020004" pitchFamily="2" charset="-34"/>
            </a:endParaRPr>
          </a:p>
          <a:p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	เนื้อหาประกอบด้วยรายละเอียดของการสมัคร คุณสมบัติผู้สมัคร และระยะเวลาของการใช้ทุนของแต่ละสาขาของทั้งประเทศไทย และรายละเอียดของการสมัคร คุณสมบัติผู้สมัครประเทศ</a:t>
            </a:r>
            <a:r>
              <a:rPr lang="th-TH" sz="2000" b="1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สหราชอาณาจักร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และได้รวบรวม </a:t>
            </a:r>
            <a:r>
              <a:rPr lang="en-US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link 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ของเว็บไซต์แหล่งข้อมูลต่างๆที่เกี่ยวข้อง เพื่อการศึกษาในรายละเอียดเพิ่มเติมต่อไป </a:t>
            </a:r>
          </a:p>
          <a:p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	การเรียนรู้เนื้อหาจากผลงานนี้ร่วมกับการฟังเสียงบรรยายประกอบใช้เวลาประมาณ 30 นาที</a:t>
            </a:r>
          </a:p>
          <a:p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โดยทางผู้จัดทำหวังว่าผลงานนี้จะเป็นประโยชน์ต่อผู้ที่สนใจ และมีความเข้าใจเกี่ยวกับการศึกษาต่อแพทย์ประจำบ้านทั้งในประเทศไทยและประเทศ</a:t>
            </a:r>
            <a:r>
              <a:rPr lang="th-TH" sz="2000" b="1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สหราชอาณาจักร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มากขึ้น</a:t>
            </a:r>
          </a:p>
          <a:p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	หากมีข้อผิดพลาดประการใด ต้องขออภัยไว้ ณ ที่นี้ด้วย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4548649" y="415835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ขอขอบคุณ</a:t>
            </a:r>
          </a:p>
          <a:p>
            <a:pPr algn="r"/>
            <a:r>
              <a:rPr lang="th-TH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คณะผู้จัดทำ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06591" y="915566"/>
            <a:ext cx="1529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Introduction</a:t>
            </a:r>
            <a:endParaRPr lang="th-TH" sz="3200" b="1" dirty="0">
              <a:solidFill>
                <a:schemeClr val="bg1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08011" y="123478"/>
            <a:ext cx="1511843" cy="4896544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1" y="3083249"/>
            <a:ext cx="1428781" cy="2060251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1934989" y="95703"/>
            <a:ext cx="711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แนวทางการเข้าศึกษาต่อแพทย์ประจำบ้านในประเทศไทย และประเทศ</a:t>
            </a:r>
            <a:r>
              <a:rPr lang="th-TH" sz="2400" b="1" u="sng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สหราชอาณาจักร</a:t>
            </a:r>
            <a:r>
              <a:rPr lang="th-TH" sz="2400" b="1" u="sng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</a:p>
        </p:txBody>
      </p:sp>
      <p:pic>
        <p:nvPicPr>
          <p:cNvPr id="9" name="slid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7081" y="84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533223" y="267494"/>
            <a:ext cx="8077553" cy="7557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40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วิธีการสมัครเพื่อขึ้นทะเบียนแผน 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64DA5-BD02-5647-BA2E-92F560A38773}"/>
              </a:ext>
            </a:extLst>
          </p:cNvPr>
          <p:cNvSpPr txBox="1"/>
          <p:nvPr/>
        </p:nvSpPr>
        <p:spPr>
          <a:xfrm>
            <a:off x="533223" y="1059582"/>
            <a:ext cx="80775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ช่วงเวลา: การขอขึ้นทะเบียนแพทย์ใช้ทุน/แพทย์ปฏิบัติงานเพื่อสอบวุฒิบัตร (แผน ข) ในช่วงประมาน 30 กันยายนของทุกปี</a:t>
            </a:r>
          </a:p>
          <a:p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จำนวนตำแหน่งแพทย์ และจำนวนสถาบันที่ฝึกอบรมอ่านเพิ่มเติมได้ในเว็บไซต์ของแพทยสภา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เอกสารหลักฐานที่ต้องยื่นในการสมัคร</a:t>
            </a:r>
          </a:p>
          <a:p>
            <a:pPr algn="l"/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แบบคำขอและเอกสารหลักฐานที่ต้องยื่นในการขอขึ้นทะเบียนแพทย์ใช้ทุน/แพทย์ปฏิบัติงานเพื่อวุฒิบัตร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แบบคำขอ: กรอกใบคำขอด้วยตนเองผ่านเวปไซต์ของแพทยสภา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หลักฐานแสดงคุณสมบัติบุคคล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179512" y="123478"/>
            <a:ext cx="8856984" cy="4896544"/>
          </a:xfrm>
          <a:prstGeom prst="rect">
            <a:avLst/>
          </a:prstGeom>
          <a:noFill/>
          <a:ln w="508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7DC64DA5-BD02-5647-BA2E-92F560A38773}"/>
              </a:ext>
            </a:extLst>
          </p:cNvPr>
          <p:cNvSpPr txBox="1"/>
          <p:nvPr/>
        </p:nvSpPr>
        <p:spPr>
          <a:xfrm>
            <a:off x="359531" y="3768591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* แพทย์ใช้ทุน/แพทย์ปฏิบัติงานเพื่อการสอบวุฒิบัตร ที่ได้ยืนยันการเข้ารับการฝึกอบรมและกรอกข้อมูลขอขึ้นทะเบียนเป็นแพทย์ใช้ทุน/แพทย์ปฏิบัติงานเพื่อการสอบวุฒิบัตรแล้ว ไม่มีสิทธิสมัครขอรับการคัดเลือกเป็นแพทย์ประจำบ้านประจำการฝึกอบรมในปีนั้นๆ หากสมัครซ้ำ แพทย์ผู้นั้นจะถูกตัดสิทธิจากทั้ง2ประเภทนี้ทันทีในปีนั้น</a:t>
            </a:r>
          </a:p>
          <a:p>
            <a:pPr algn="l"/>
            <a:endParaRPr lang="x-none" sz="20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3" name="วิธี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6896" y="69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251520" y="195486"/>
            <a:ext cx="8712968" cy="4752528"/>
          </a:xfrm>
          <a:prstGeom prst="rect">
            <a:avLst/>
          </a:prstGeom>
          <a:noFill/>
          <a:ln w="635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31540" y="411510"/>
            <a:ext cx="8352928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>
            <a:solidFill>
              <a:srgbClr val="DC1A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วิธีการสมัคร (ต่อ)</a:t>
            </a: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539552" y="1374505"/>
            <a:ext cx="82449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th-TH" sz="2000" b="1" u="sng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หลักฐานแสดงคุณสมบัติบุคคล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สำเนาบัตรประชาชน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สำเนาใบเปลี่ยนชื่อสกุล/ใบทะเบียนสมรส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สำเนาระเบียนแสดงผลการศึกษาตลอดหลักสูตร</a:t>
            </a:r>
            <a:r>
              <a:rPr lang="th-TH" sz="2000" b="1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แพทยศาสตร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บัณฑิต  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สำหรับผู้ที่กำลังศึกษาอยู่ในชั้นปีสุดท้าย ให้ส่งสำเนาใบแสดงผลการศึกษาจนถึงปัจจุบัน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สำเนาใบอนุญาตประกอบวิชาชีพเวชกรรม หรือหนังสือรับรองการขึ้นทะเบียนผู้ประกอบวิชาชีพเวชกรรม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ำเนาประกาศนียบัตรหรือหนังสือรับรองเป็นผู้ผ่านโครงการเพิ่มพูนทักษะหรือหลักฐานแสดงว่ากำลังอยู่ระหว่างการปฏิบัติงานตามโครงการเพิ่มพูนทักษะ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หนังสือจากต้นสังกัดลงนามโดยผู้บังคับบัญชาสูงสุดของหน่วยงานต้นสังกัด อนุมัติให้เข้าฝึกอบรมและรับรองว่าจะทำสัญญาเมื่อได้รับการคัดเลือกแล้ว (เฉพาะผู้สมัครที่มีต้นสังกัดส่งฝึกอบรม)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91584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A9E01328-AEAB-4DE2-BAA6-3EB501357122}"/>
              </a:ext>
            </a:extLst>
          </p:cNvPr>
          <p:cNvGrpSpPr/>
          <p:nvPr/>
        </p:nvGrpSpPr>
        <p:grpSpPr>
          <a:xfrm>
            <a:off x="0" y="4555921"/>
            <a:ext cx="9144000" cy="302428"/>
            <a:chOff x="0" y="6075349"/>
            <a:chExt cx="11260480" cy="37242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720BFCF-27DB-4BD0-9237-62C04A7A27D3}"/>
                </a:ext>
              </a:extLst>
            </p:cNvPr>
            <p:cNvSpPr/>
            <p:nvPr/>
          </p:nvSpPr>
          <p:spPr>
            <a:xfrm>
              <a:off x="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5C28BF0-9AB1-46B9-AA3F-0C7D8120A500}"/>
                </a:ext>
              </a:extLst>
            </p:cNvPr>
            <p:cNvSpPr/>
            <p:nvPr/>
          </p:nvSpPr>
          <p:spPr>
            <a:xfrm>
              <a:off x="1881798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7182AB3-BCB5-45B1-ABDA-81FDFA408F3A}"/>
                </a:ext>
              </a:extLst>
            </p:cNvPr>
            <p:cNvSpPr/>
            <p:nvPr/>
          </p:nvSpPr>
          <p:spPr>
            <a:xfrm>
              <a:off x="374844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5FC5441-070B-43F0-B658-446F7587FC89}"/>
                </a:ext>
              </a:extLst>
            </p:cNvPr>
            <p:cNvSpPr/>
            <p:nvPr/>
          </p:nvSpPr>
          <p:spPr>
            <a:xfrm>
              <a:off x="563024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CC6862-0C03-43BD-AAFE-1D084DB060A5}"/>
                </a:ext>
              </a:extLst>
            </p:cNvPr>
            <p:cNvSpPr/>
            <p:nvPr/>
          </p:nvSpPr>
          <p:spPr>
            <a:xfrm>
              <a:off x="7496884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FC6F57D-3F0C-4196-A66C-F09AB8C313C5}"/>
                </a:ext>
              </a:extLst>
            </p:cNvPr>
            <p:cNvSpPr/>
            <p:nvPr/>
          </p:nvSpPr>
          <p:spPr>
            <a:xfrm>
              <a:off x="937868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55749"/>
          </a:xfrm>
          <a:prstGeom prst="rect">
            <a:avLst/>
          </a:prstGeom>
          <a:solidFill>
            <a:srgbClr val="DC94CE">
              <a:alpha val="63922"/>
            </a:srgbClr>
          </a:solidFill>
          <a:ln w="38100">
            <a:solidFill>
              <a:srgbClr val="DC94CE"/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40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แนวทางการสมัครแพทย์พี่เลี้ยง ปี 256</a:t>
            </a:r>
            <a:r>
              <a:rPr lang="en-US" altLang="ko-KR" sz="40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3</a:t>
            </a:r>
            <a:endParaRPr lang="th-TH" altLang="ko-KR" sz="4000" b="1" dirty="0">
              <a:solidFill>
                <a:prstClr val="white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C4B3E5-F6F7-F344-9158-96526D359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051" y="1046448"/>
            <a:ext cx="7543800" cy="3509473"/>
          </a:xfrm>
          <a:prstGeom prst="rect">
            <a:avLst/>
          </a:prstGeom>
        </p:spPr>
      </p:pic>
      <p:pic>
        <p:nvPicPr>
          <p:cNvPr id="2" name="แพทเลี้ยง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2.02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79949" y="73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3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A9E01328-AEAB-4DE2-BAA6-3EB501357122}"/>
              </a:ext>
            </a:extLst>
          </p:cNvPr>
          <p:cNvGrpSpPr/>
          <p:nvPr/>
        </p:nvGrpSpPr>
        <p:grpSpPr>
          <a:xfrm>
            <a:off x="0" y="4555921"/>
            <a:ext cx="9144000" cy="302428"/>
            <a:chOff x="0" y="6075349"/>
            <a:chExt cx="11260480" cy="37242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720BFCF-27DB-4BD0-9237-62C04A7A27D3}"/>
                </a:ext>
              </a:extLst>
            </p:cNvPr>
            <p:cNvSpPr/>
            <p:nvPr/>
          </p:nvSpPr>
          <p:spPr>
            <a:xfrm>
              <a:off x="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5C28BF0-9AB1-46B9-AA3F-0C7D8120A500}"/>
                </a:ext>
              </a:extLst>
            </p:cNvPr>
            <p:cNvSpPr/>
            <p:nvPr/>
          </p:nvSpPr>
          <p:spPr>
            <a:xfrm>
              <a:off x="1881798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7182AB3-BCB5-45B1-ABDA-81FDFA408F3A}"/>
                </a:ext>
              </a:extLst>
            </p:cNvPr>
            <p:cNvSpPr/>
            <p:nvPr/>
          </p:nvSpPr>
          <p:spPr>
            <a:xfrm>
              <a:off x="374844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5FC5441-070B-43F0-B658-446F7587FC89}"/>
                </a:ext>
              </a:extLst>
            </p:cNvPr>
            <p:cNvSpPr/>
            <p:nvPr/>
          </p:nvSpPr>
          <p:spPr>
            <a:xfrm>
              <a:off x="563024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CC6862-0C03-43BD-AAFE-1D084DB060A5}"/>
                </a:ext>
              </a:extLst>
            </p:cNvPr>
            <p:cNvSpPr/>
            <p:nvPr/>
          </p:nvSpPr>
          <p:spPr>
            <a:xfrm>
              <a:off x="7496884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FC6F57D-3F0C-4196-A66C-F09AB8C313C5}"/>
                </a:ext>
              </a:extLst>
            </p:cNvPr>
            <p:cNvSpPr/>
            <p:nvPr/>
          </p:nvSpPr>
          <p:spPr>
            <a:xfrm>
              <a:off x="937868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3" name="คำบรรยายภาพแบบสี่เหลี่ยมมุมมน 2"/>
          <p:cNvSpPr/>
          <p:nvPr/>
        </p:nvSpPr>
        <p:spPr>
          <a:xfrm>
            <a:off x="181597" y="1149021"/>
            <a:ext cx="6982691" cy="3273136"/>
          </a:xfrm>
          <a:prstGeom prst="wedgeRoundRectCallout">
            <a:avLst>
              <a:gd name="adj1" fmla="val -48207"/>
              <a:gd name="adj2" fmla="val -20023"/>
              <a:gd name="adj3" fmla="val 16667"/>
            </a:avLst>
          </a:prstGeom>
          <a:solidFill>
            <a:schemeClr val="bg1"/>
          </a:solidFill>
          <a:ln w="47625">
            <a:solidFill>
              <a:srgbClr val="DC94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483289" y="1245925"/>
            <a:ext cx="634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คุณสมบัติของผู้สมัคร</a:t>
            </a: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437875" y="1814534"/>
            <a:ext cx="64383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1) ต้องเป็นนิสิต/นักศึกษาแพทย์ที่จะสำเร็จการศึกษา ในปีการศึกษา 256</a:t>
            </a:r>
            <a:r>
              <a:rPr lang="en-US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2 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เท่านั้น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2) ผู้ที่เป็นข้าราชการหรือระหว่างรอการบรรจุข้าราชการ ไม่สามารถสมัครเป็นแพทย์พี่เลี้ยงได้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3) เป็นผู้สอบผ่านการประเมินและรับรองความรู้ความสามารถในการประกอบวิชาชีพเวชกรรมขั้นตอนที่ 1 และขั้นตอนที่ 2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4) ไม่เป็นนักศึกษาแพทย์ในโครงการผลิตแพทย์เพื่อชาวชนบท(</a:t>
            </a:r>
            <a:r>
              <a:rPr lang="en-US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CPIRD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) และ โครงการกระจายแพทย์หนึ่งอำเภอหนึ่งทุน(</a:t>
            </a:r>
            <a:r>
              <a:rPr lang="en-US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ODOD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)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5) เป็นผู้ที่แสดงความจำนงเข้าปฏิบัติงานในกระทรวงสาธารณสุข ในปีการศึกษา 256</a:t>
            </a:r>
            <a:r>
              <a:rPr lang="en-US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2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เท่านั้น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0" y="28639"/>
            <a:ext cx="9144000" cy="755749"/>
          </a:xfrm>
          <a:prstGeom prst="rect">
            <a:avLst/>
          </a:prstGeom>
          <a:solidFill>
            <a:srgbClr val="DC94CE">
              <a:alpha val="63922"/>
            </a:srgbClr>
          </a:solidFill>
          <a:ln w="38100">
            <a:solidFill>
              <a:srgbClr val="DC94CE"/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40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แพทย์พี่เลี้ยง ปี 256</a:t>
            </a:r>
            <a:r>
              <a:rPr lang="en-US" altLang="ko-KR" sz="40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3</a:t>
            </a:r>
            <a:endParaRPr lang="th-TH" altLang="ko-KR" sz="4000" b="1" dirty="0">
              <a:solidFill>
                <a:prstClr val="white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43" y="1752906"/>
            <a:ext cx="2334684" cy="3415308"/>
          </a:xfrm>
          <a:prstGeom prst="rect">
            <a:avLst/>
          </a:prstGeom>
        </p:spPr>
      </p:pic>
      <p:pic>
        <p:nvPicPr>
          <p:cNvPr id="6" name="คุณ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416" y="70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920580"/>
              </p:ext>
            </p:extLst>
          </p:nvPr>
        </p:nvGraphicFramePr>
        <p:xfrm>
          <a:off x="103909" y="58900"/>
          <a:ext cx="8925792" cy="50331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78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1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5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66935">
                <a:tc>
                  <a:txBody>
                    <a:bodyPr/>
                    <a:lstStyle/>
                    <a:p>
                      <a:pPr algn="ctr"/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ศูนย์</a:t>
                      </a:r>
                      <a:r>
                        <a:rPr lang="th-TH" sz="21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แพทยศาสตร</a:t>
                      </a: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ศึกษา</a:t>
                      </a:r>
                    </a:p>
                    <a:p>
                      <a:pPr algn="ctr"/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ชั้นคลินิกขนาดใหญ่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ศูนย์</a:t>
                      </a:r>
                      <a:r>
                        <a:rPr lang="th-TH" sz="21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แพทยศาสตร</a:t>
                      </a: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ศึกษา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ชั้นคลินิกขนาดกลาง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ศูนย์</a:t>
                      </a:r>
                      <a:r>
                        <a:rPr lang="th-TH" sz="21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แพทยศาสตร</a:t>
                      </a: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ศึกษา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1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ชั้นคลินิกขนาดเล็ก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95"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แพทย์พี่เลี้ยง 1</a:t>
                      </a:r>
                      <a:r>
                        <a:rPr lang="en-US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 </a:t>
                      </a: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คน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แพทย์พี่เลี้ยง </a:t>
                      </a:r>
                      <a:r>
                        <a:rPr lang="en-US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10</a:t>
                      </a:r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 คน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แพทย์พี่เลี้ยง 9 คน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9020"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1.1 โรงพยาบาลลำปาง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1.2 โรงพยาบาลเชียงรายประชานุเคราะห์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1.3 โรงพยาบาลพุทธชินราช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1.4 โรงพยาบาลชลบุรี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1.5 โรงพยาบาลพระปกเกล้า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1.6 โรงพยาบาลขอนแก่น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1.7 โรงพยาบาลมหาราชนครราชสีมา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1.8 โรงพยาบาลสรรพสิทธิประสงค์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1.9 โรงพยาบาลหาดใหญ่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2.1 โรงพยาบาลสวรรค์ประชารักษ์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2.2 โรงพยาบาลราชบุรี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2.3 โรงพยาบาลอุดรธานี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2.4 โรงพยาบาลมหาราชนครศรีธรรมราช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2.5 โรงพยาบาลบุรีรัมย์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2.6 โรงพยาบาลสุรินทร์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2.7 โรงพยาบาลสุราษฎร์ธานี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2.8 โรงพยาบาลพุทธโสธร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2.9 โรงพยาบาลสระบุรี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2.10 โรงพยาบาลอุตรดิตถ์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2.11 โรงพยาบาลร้อยเอ็ด </a:t>
                      </a:r>
                    </a:p>
                    <a:p>
                      <a:pPr algn="l"/>
                      <a:r>
                        <a:rPr lang="th-TH" sz="18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2.12 โรงพยาบาลกาฬสินธุ์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3.1 โรงพยาบาลเจ้าพระยาอภัย</a:t>
                      </a:r>
                      <a:r>
                        <a:rPr lang="th-TH" sz="17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ภูเบ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ศร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3.2 โรงพยาบาลนคร</a:t>
                      </a:r>
                      <a:r>
                        <a:rPr lang="th-TH" sz="17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พิงค์</a:t>
                      </a:r>
                      <a:endParaRPr lang="th-TH" sz="17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3.3 โรงพยาบาลสงขลา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3.4 โรงพยาบาลพิจิตร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3.5 โรงพยาบาลแพร่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3.6 โรงพยาบาลวชิระภูเก็ต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3.7 โรงพยาบาลมหาสารคาม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3.8 โรงพยาบาลศรีสะ</a:t>
                      </a:r>
                      <a:r>
                        <a:rPr lang="th-TH" sz="17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เกษ</a:t>
                      </a:r>
                      <a:endParaRPr lang="th-TH" sz="17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3.9 โรงพยาบาลตรัง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3.10 โรงพยาบาลชุมพร</a:t>
                      </a:r>
                      <a:r>
                        <a:rPr lang="th-TH" sz="17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เขตร</a:t>
                      </a:r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อุดมศักดิ์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3.11 โรงพยาบาลสมเด็จพระเจ้าตากสินมหาราช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3.12 โรงพยาบาลยะลา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3.13 โรงพยาบาลพะเยา</a:t>
                      </a:r>
                    </a:p>
                    <a:p>
                      <a:pPr algn="l"/>
                      <a:r>
                        <a:rPr lang="th-TH" sz="17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3.14 โรงพยาบาลชัยภูมิ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รพ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341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1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A9E01328-AEAB-4DE2-BAA6-3EB501357122}"/>
              </a:ext>
            </a:extLst>
          </p:cNvPr>
          <p:cNvGrpSpPr/>
          <p:nvPr/>
        </p:nvGrpSpPr>
        <p:grpSpPr>
          <a:xfrm>
            <a:off x="0" y="4555921"/>
            <a:ext cx="9144000" cy="302428"/>
            <a:chOff x="0" y="6075349"/>
            <a:chExt cx="11260480" cy="37242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720BFCF-27DB-4BD0-9237-62C04A7A27D3}"/>
                </a:ext>
              </a:extLst>
            </p:cNvPr>
            <p:cNvSpPr/>
            <p:nvPr/>
          </p:nvSpPr>
          <p:spPr>
            <a:xfrm>
              <a:off x="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5C28BF0-9AB1-46B9-AA3F-0C7D8120A500}"/>
                </a:ext>
              </a:extLst>
            </p:cNvPr>
            <p:cNvSpPr/>
            <p:nvPr/>
          </p:nvSpPr>
          <p:spPr>
            <a:xfrm>
              <a:off x="1881798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7182AB3-BCB5-45B1-ABDA-81FDFA408F3A}"/>
                </a:ext>
              </a:extLst>
            </p:cNvPr>
            <p:cNvSpPr/>
            <p:nvPr/>
          </p:nvSpPr>
          <p:spPr>
            <a:xfrm>
              <a:off x="374844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5FC5441-070B-43F0-B658-446F7587FC89}"/>
                </a:ext>
              </a:extLst>
            </p:cNvPr>
            <p:cNvSpPr/>
            <p:nvPr/>
          </p:nvSpPr>
          <p:spPr>
            <a:xfrm>
              <a:off x="563024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CC6862-0C03-43BD-AAFE-1D084DB060A5}"/>
                </a:ext>
              </a:extLst>
            </p:cNvPr>
            <p:cNvSpPr/>
            <p:nvPr/>
          </p:nvSpPr>
          <p:spPr>
            <a:xfrm>
              <a:off x="7496884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FC6F57D-3F0C-4196-A66C-F09AB8C313C5}"/>
                </a:ext>
              </a:extLst>
            </p:cNvPr>
            <p:cNvSpPr/>
            <p:nvPr/>
          </p:nvSpPr>
          <p:spPr>
            <a:xfrm>
              <a:off x="937868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8A78A2E-2A17-BC45-8985-4F27139C8A5B}"/>
              </a:ext>
            </a:extLst>
          </p:cNvPr>
          <p:cNvSpPr txBox="1"/>
          <p:nvPr/>
        </p:nvSpPr>
        <p:spPr>
          <a:xfrm>
            <a:off x="517172" y="1237981"/>
            <a:ext cx="80729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ผู้ที่ได้รับการคัดเลือกเป็นแพทย์พี่เลี้ยงไม่สามารถเปลี่ยนสาขาวิชาที่เลือกได้ภายหลังการคัดเลือก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แพทย์พี่เลี้ยงจะต้องเข้าฝึกอบรมตามโครงการเพิ่มพูนทักษะแพทย์ในปีที่ 1 และเริ่มปฏิบัติงานเป็นแพทย์พี่เลี้ยงในสาขาวิชาที่เลือกในปีที่ 2 และ 3 ของการปฏิบัติงานใช้ทุน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ผู้ที่ได้รับการคัดเลือกระหว่างนั้นจะขอลาศึกษาต่อหรือโอนย้ายไปปฏิบัติงานในส่วนราชการอื่นๆไม่ได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แพทย์พี่เลี้ยงในโครงการผลิตแพทย์เพื่อชาวชนบทหรือเคยเป็น และต้องปฏิบัติราชการชดใช้ทุนครบ 3 ปี นับจนถึงวันเปิดการศึกษาของแพทย์ประจำบ้านคือวันที่ 1 กรกฎาคมของทุกปี จึงมีสิทธิ์สมัครรับต้นสังกัดได้ในทุกสาขาวิชาตามประกาศรับสมัครในแต่ละปี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แพทย์พี่เลี้ยงใช้ทุน</a:t>
            </a:r>
            <a:r>
              <a:rPr lang="en-US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 fix ward 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ที่ไม่สามารถสอบวุฒิบัตรได้เมื่อปฏิบัติงานครบ 3 ปี ต้องขอย้ายไปปฏิบัติงานที่โรงพยาบาลอื่นตามวาระการย้ายประจำปีของกระทรวงสาธารณสุข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0" y="25513"/>
            <a:ext cx="9144000" cy="755749"/>
          </a:xfrm>
          <a:prstGeom prst="rect">
            <a:avLst/>
          </a:prstGeom>
          <a:solidFill>
            <a:srgbClr val="DC94CE">
              <a:alpha val="63922"/>
            </a:srgbClr>
          </a:solidFill>
          <a:ln w="38100">
            <a:solidFill>
              <a:srgbClr val="DC94CE"/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40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เงื่อนไขการปฏิบัติงานของแพทย์พี่เลี้ยง ปี 256</a:t>
            </a:r>
            <a:r>
              <a:rPr lang="en-US" altLang="ko-KR" sz="40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3</a:t>
            </a:r>
            <a:endParaRPr lang="th-TH" altLang="ko-KR" sz="4000" b="1" dirty="0">
              <a:solidFill>
                <a:prstClr val="white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pic>
        <p:nvPicPr>
          <p:cNvPr id="5" name="เงื่อนแก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9949" y="125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A9E01328-AEAB-4DE2-BAA6-3EB501357122}"/>
              </a:ext>
            </a:extLst>
          </p:cNvPr>
          <p:cNvGrpSpPr/>
          <p:nvPr/>
        </p:nvGrpSpPr>
        <p:grpSpPr>
          <a:xfrm>
            <a:off x="0" y="4555921"/>
            <a:ext cx="9144000" cy="302428"/>
            <a:chOff x="0" y="6075349"/>
            <a:chExt cx="11260480" cy="372428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720BFCF-27DB-4BD0-9237-62C04A7A27D3}"/>
                </a:ext>
              </a:extLst>
            </p:cNvPr>
            <p:cNvSpPr/>
            <p:nvPr/>
          </p:nvSpPr>
          <p:spPr>
            <a:xfrm>
              <a:off x="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5C28BF0-9AB1-46B9-AA3F-0C7D8120A500}"/>
                </a:ext>
              </a:extLst>
            </p:cNvPr>
            <p:cNvSpPr/>
            <p:nvPr/>
          </p:nvSpPr>
          <p:spPr>
            <a:xfrm>
              <a:off x="1881798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7182AB3-BCB5-45B1-ABDA-81FDFA408F3A}"/>
                </a:ext>
              </a:extLst>
            </p:cNvPr>
            <p:cNvSpPr/>
            <p:nvPr/>
          </p:nvSpPr>
          <p:spPr>
            <a:xfrm>
              <a:off x="374844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5FC5441-070B-43F0-B658-446F7587FC89}"/>
                </a:ext>
              </a:extLst>
            </p:cNvPr>
            <p:cNvSpPr/>
            <p:nvPr/>
          </p:nvSpPr>
          <p:spPr>
            <a:xfrm>
              <a:off x="5630240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10CC6862-0C03-43BD-AAFE-1D084DB060A5}"/>
                </a:ext>
              </a:extLst>
            </p:cNvPr>
            <p:cNvSpPr/>
            <p:nvPr/>
          </p:nvSpPr>
          <p:spPr>
            <a:xfrm>
              <a:off x="7496884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FC6F57D-3F0C-4196-A66C-F09AB8C313C5}"/>
                </a:ext>
              </a:extLst>
            </p:cNvPr>
            <p:cNvSpPr/>
            <p:nvPr/>
          </p:nvSpPr>
          <p:spPr>
            <a:xfrm>
              <a:off x="9378682" y="6075349"/>
              <a:ext cx="1881798" cy="372428"/>
            </a:xfrm>
            <a:custGeom>
              <a:avLst/>
              <a:gdLst>
                <a:gd name="connsiteX0" fmla="*/ 5579269 w 5600700"/>
                <a:gd name="connsiteY0" fmla="*/ 285274 h 409575"/>
                <a:gd name="connsiteX1" fmla="*/ 5285899 w 5600700"/>
                <a:gd name="connsiteY1" fmla="*/ 285274 h 409575"/>
                <a:gd name="connsiteX2" fmla="*/ 5258277 w 5600700"/>
                <a:gd name="connsiteY2" fmla="*/ 323374 h 409575"/>
                <a:gd name="connsiteX3" fmla="*/ 5218271 w 5600700"/>
                <a:gd name="connsiteY3" fmla="*/ 153829 h 409575"/>
                <a:gd name="connsiteX4" fmla="*/ 5182077 w 5600700"/>
                <a:gd name="connsiteY4" fmla="*/ 285274 h 409575"/>
                <a:gd name="connsiteX5" fmla="*/ 5094446 w 5600700"/>
                <a:gd name="connsiteY5" fmla="*/ 285274 h 409575"/>
                <a:gd name="connsiteX6" fmla="*/ 5081111 w 5600700"/>
                <a:gd name="connsiteY6" fmla="*/ 335756 h 409575"/>
                <a:gd name="connsiteX7" fmla="*/ 5057299 w 5600700"/>
                <a:gd name="connsiteY7" fmla="*/ 277654 h 409575"/>
                <a:gd name="connsiteX8" fmla="*/ 5033486 w 5600700"/>
                <a:gd name="connsiteY8" fmla="*/ 322421 h 409575"/>
                <a:gd name="connsiteX9" fmla="*/ 4988719 w 5600700"/>
                <a:gd name="connsiteY9" fmla="*/ 21431 h 409575"/>
                <a:gd name="connsiteX10" fmla="*/ 4933474 w 5600700"/>
                <a:gd name="connsiteY10" fmla="*/ 393859 h 409575"/>
                <a:gd name="connsiteX11" fmla="*/ 4912519 w 5600700"/>
                <a:gd name="connsiteY11" fmla="*/ 285274 h 409575"/>
                <a:gd name="connsiteX12" fmla="*/ 4686777 w 5600700"/>
                <a:gd name="connsiteY12" fmla="*/ 285274 h 409575"/>
                <a:gd name="connsiteX13" fmla="*/ 4657249 w 5600700"/>
                <a:gd name="connsiteY13" fmla="*/ 344329 h 409575"/>
                <a:gd name="connsiteX14" fmla="*/ 4622006 w 5600700"/>
                <a:gd name="connsiteY14" fmla="*/ 150971 h 409575"/>
                <a:gd name="connsiteX15" fmla="*/ 4579144 w 5600700"/>
                <a:gd name="connsiteY15" fmla="*/ 285274 h 409575"/>
                <a:gd name="connsiteX16" fmla="*/ 4492466 w 5600700"/>
                <a:gd name="connsiteY16" fmla="*/ 285274 h 409575"/>
                <a:gd name="connsiteX17" fmla="*/ 4467702 w 5600700"/>
                <a:gd name="connsiteY17" fmla="*/ 322421 h 409575"/>
                <a:gd name="connsiteX18" fmla="*/ 4441984 w 5600700"/>
                <a:gd name="connsiteY18" fmla="*/ 275749 h 409575"/>
                <a:gd name="connsiteX19" fmla="*/ 4408646 w 5600700"/>
                <a:gd name="connsiteY19" fmla="*/ 336709 h 409575"/>
                <a:gd name="connsiteX20" fmla="*/ 4377214 w 5600700"/>
                <a:gd name="connsiteY20" fmla="*/ 72866 h 409575"/>
                <a:gd name="connsiteX21" fmla="*/ 4336256 w 5600700"/>
                <a:gd name="connsiteY21" fmla="*/ 377666 h 409575"/>
                <a:gd name="connsiteX22" fmla="*/ 4308634 w 5600700"/>
                <a:gd name="connsiteY22" fmla="*/ 285274 h 409575"/>
                <a:gd name="connsiteX23" fmla="*/ 4239102 w 5600700"/>
                <a:gd name="connsiteY23" fmla="*/ 285274 h 409575"/>
                <a:gd name="connsiteX24" fmla="*/ 4210527 w 5600700"/>
                <a:gd name="connsiteY24" fmla="*/ 237649 h 409575"/>
                <a:gd name="connsiteX25" fmla="*/ 4178141 w 5600700"/>
                <a:gd name="connsiteY25" fmla="*/ 285274 h 409575"/>
                <a:gd name="connsiteX26" fmla="*/ 21431 w 5600700"/>
                <a:gd name="connsiteY26" fmla="*/ 285274 h 409575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75874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5196891 w 5196891"/>
                <a:gd name="connsiteY0" fmla="*/ 263843 h 372428"/>
                <a:gd name="connsiteX1" fmla="*/ 4903521 w 5196891"/>
                <a:gd name="connsiteY1" fmla="*/ 263843 h 372428"/>
                <a:gd name="connsiteX2" fmla="*/ 4875899 w 5196891"/>
                <a:gd name="connsiteY2" fmla="*/ 301943 h 372428"/>
                <a:gd name="connsiteX3" fmla="*/ 4835893 w 5196891"/>
                <a:gd name="connsiteY3" fmla="*/ 132398 h 372428"/>
                <a:gd name="connsiteX4" fmla="*/ 4799699 w 5196891"/>
                <a:gd name="connsiteY4" fmla="*/ 263843 h 372428"/>
                <a:gd name="connsiteX5" fmla="*/ 4712068 w 5196891"/>
                <a:gd name="connsiteY5" fmla="*/ 263843 h 372428"/>
                <a:gd name="connsiteX6" fmla="*/ 4698733 w 5196891"/>
                <a:gd name="connsiteY6" fmla="*/ 314325 h 372428"/>
                <a:gd name="connsiteX7" fmla="*/ 4674921 w 5196891"/>
                <a:gd name="connsiteY7" fmla="*/ 256223 h 372428"/>
                <a:gd name="connsiteX8" fmla="*/ 4651108 w 5196891"/>
                <a:gd name="connsiteY8" fmla="*/ 300990 h 372428"/>
                <a:gd name="connsiteX9" fmla="*/ 4606341 w 5196891"/>
                <a:gd name="connsiteY9" fmla="*/ 0 h 372428"/>
                <a:gd name="connsiteX10" fmla="*/ 4551096 w 5196891"/>
                <a:gd name="connsiteY10" fmla="*/ 372428 h 372428"/>
                <a:gd name="connsiteX11" fmla="*/ 4530141 w 5196891"/>
                <a:gd name="connsiteY11" fmla="*/ 263843 h 372428"/>
                <a:gd name="connsiteX12" fmla="*/ 4304399 w 5196891"/>
                <a:gd name="connsiteY12" fmla="*/ 263843 h 372428"/>
                <a:gd name="connsiteX13" fmla="*/ 4274871 w 5196891"/>
                <a:gd name="connsiteY13" fmla="*/ 322898 h 372428"/>
                <a:gd name="connsiteX14" fmla="*/ 4239628 w 5196891"/>
                <a:gd name="connsiteY14" fmla="*/ 129540 h 372428"/>
                <a:gd name="connsiteX15" fmla="*/ 4196766 w 5196891"/>
                <a:gd name="connsiteY15" fmla="*/ 263843 h 372428"/>
                <a:gd name="connsiteX16" fmla="*/ 4110088 w 5196891"/>
                <a:gd name="connsiteY16" fmla="*/ 263843 h 372428"/>
                <a:gd name="connsiteX17" fmla="*/ 4085324 w 5196891"/>
                <a:gd name="connsiteY17" fmla="*/ 300990 h 372428"/>
                <a:gd name="connsiteX18" fmla="*/ 4059606 w 5196891"/>
                <a:gd name="connsiteY18" fmla="*/ 254318 h 372428"/>
                <a:gd name="connsiteX19" fmla="*/ 4026268 w 5196891"/>
                <a:gd name="connsiteY19" fmla="*/ 315278 h 372428"/>
                <a:gd name="connsiteX20" fmla="*/ 3994836 w 5196891"/>
                <a:gd name="connsiteY20" fmla="*/ 51435 h 372428"/>
                <a:gd name="connsiteX21" fmla="*/ 3953878 w 5196891"/>
                <a:gd name="connsiteY21" fmla="*/ 356235 h 372428"/>
                <a:gd name="connsiteX22" fmla="*/ 3926256 w 5196891"/>
                <a:gd name="connsiteY22" fmla="*/ 263843 h 372428"/>
                <a:gd name="connsiteX23" fmla="*/ 3856724 w 5196891"/>
                <a:gd name="connsiteY23" fmla="*/ 263843 h 372428"/>
                <a:gd name="connsiteX24" fmla="*/ 3828149 w 5196891"/>
                <a:gd name="connsiteY24" fmla="*/ 216218 h 372428"/>
                <a:gd name="connsiteX25" fmla="*/ 3795763 w 5196891"/>
                <a:gd name="connsiteY25" fmla="*/ 263843 h 372428"/>
                <a:gd name="connsiteX26" fmla="*/ 0 w 5196891"/>
                <a:gd name="connsiteY26" fmla="*/ 263842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0699 h 372428"/>
                <a:gd name="connsiteX0" fmla="*/ 1881798 w 1881798"/>
                <a:gd name="connsiteY0" fmla="*/ 263843 h 372428"/>
                <a:gd name="connsiteX1" fmla="*/ 1588428 w 1881798"/>
                <a:gd name="connsiteY1" fmla="*/ 263843 h 372428"/>
                <a:gd name="connsiteX2" fmla="*/ 1560806 w 1881798"/>
                <a:gd name="connsiteY2" fmla="*/ 301943 h 372428"/>
                <a:gd name="connsiteX3" fmla="*/ 1520800 w 1881798"/>
                <a:gd name="connsiteY3" fmla="*/ 132398 h 372428"/>
                <a:gd name="connsiteX4" fmla="*/ 1484606 w 1881798"/>
                <a:gd name="connsiteY4" fmla="*/ 263843 h 372428"/>
                <a:gd name="connsiteX5" fmla="*/ 1396975 w 1881798"/>
                <a:gd name="connsiteY5" fmla="*/ 263843 h 372428"/>
                <a:gd name="connsiteX6" fmla="*/ 1383640 w 1881798"/>
                <a:gd name="connsiteY6" fmla="*/ 314325 h 372428"/>
                <a:gd name="connsiteX7" fmla="*/ 1359828 w 1881798"/>
                <a:gd name="connsiteY7" fmla="*/ 256223 h 372428"/>
                <a:gd name="connsiteX8" fmla="*/ 1336015 w 1881798"/>
                <a:gd name="connsiteY8" fmla="*/ 300990 h 372428"/>
                <a:gd name="connsiteX9" fmla="*/ 1291248 w 1881798"/>
                <a:gd name="connsiteY9" fmla="*/ 0 h 372428"/>
                <a:gd name="connsiteX10" fmla="*/ 1236003 w 1881798"/>
                <a:gd name="connsiteY10" fmla="*/ 372428 h 372428"/>
                <a:gd name="connsiteX11" fmla="*/ 1215048 w 1881798"/>
                <a:gd name="connsiteY11" fmla="*/ 263843 h 372428"/>
                <a:gd name="connsiteX12" fmla="*/ 989306 w 1881798"/>
                <a:gd name="connsiteY12" fmla="*/ 263843 h 372428"/>
                <a:gd name="connsiteX13" fmla="*/ 959778 w 1881798"/>
                <a:gd name="connsiteY13" fmla="*/ 322898 h 372428"/>
                <a:gd name="connsiteX14" fmla="*/ 924535 w 1881798"/>
                <a:gd name="connsiteY14" fmla="*/ 129540 h 372428"/>
                <a:gd name="connsiteX15" fmla="*/ 881673 w 1881798"/>
                <a:gd name="connsiteY15" fmla="*/ 263843 h 372428"/>
                <a:gd name="connsiteX16" fmla="*/ 794995 w 1881798"/>
                <a:gd name="connsiteY16" fmla="*/ 263843 h 372428"/>
                <a:gd name="connsiteX17" fmla="*/ 770231 w 1881798"/>
                <a:gd name="connsiteY17" fmla="*/ 300990 h 372428"/>
                <a:gd name="connsiteX18" fmla="*/ 744513 w 1881798"/>
                <a:gd name="connsiteY18" fmla="*/ 254318 h 372428"/>
                <a:gd name="connsiteX19" fmla="*/ 711175 w 1881798"/>
                <a:gd name="connsiteY19" fmla="*/ 315278 h 372428"/>
                <a:gd name="connsiteX20" fmla="*/ 679743 w 1881798"/>
                <a:gd name="connsiteY20" fmla="*/ 51435 h 372428"/>
                <a:gd name="connsiteX21" fmla="*/ 638785 w 1881798"/>
                <a:gd name="connsiteY21" fmla="*/ 356235 h 372428"/>
                <a:gd name="connsiteX22" fmla="*/ 611163 w 1881798"/>
                <a:gd name="connsiteY22" fmla="*/ 263843 h 372428"/>
                <a:gd name="connsiteX23" fmla="*/ 541631 w 1881798"/>
                <a:gd name="connsiteY23" fmla="*/ 263843 h 372428"/>
                <a:gd name="connsiteX24" fmla="*/ 513056 w 1881798"/>
                <a:gd name="connsiteY24" fmla="*/ 216218 h 372428"/>
                <a:gd name="connsiteX25" fmla="*/ 480670 w 1881798"/>
                <a:gd name="connsiteY25" fmla="*/ 263843 h 372428"/>
                <a:gd name="connsiteX26" fmla="*/ 0 w 1881798"/>
                <a:gd name="connsiteY26" fmla="*/ 263842 h 3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81798" h="372428">
                  <a:moveTo>
                    <a:pt x="1881798" y="263843"/>
                  </a:moveTo>
                  <a:lnTo>
                    <a:pt x="1588428" y="263843"/>
                  </a:lnTo>
                  <a:lnTo>
                    <a:pt x="1560806" y="301943"/>
                  </a:lnTo>
                  <a:lnTo>
                    <a:pt x="1520800" y="132398"/>
                  </a:lnTo>
                  <a:lnTo>
                    <a:pt x="1484606" y="263843"/>
                  </a:lnTo>
                  <a:lnTo>
                    <a:pt x="1396975" y="263843"/>
                  </a:lnTo>
                  <a:lnTo>
                    <a:pt x="1383640" y="314325"/>
                  </a:lnTo>
                  <a:lnTo>
                    <a:pt x="1359828" y="256223"/>
                  </a:lnTo>
                  <a:lnTo>
                    <a:pt x="1336015" y="300990"/>
                  </a:lnTo>
                  <a:lnTo>
                    <a:pt x="1291248" y="0"/>
                  </a:lnTo>
                  <a:lnTo>
                    <a:pt x="1236003" y="372428"/>
                  </a:lnTo>
                  <a:lnTo>
                    <a:pt x="1215048" y="263843"/>
                  </a:lnTo>
                  <a:lnTo>
                    <a:pt x="989306" y="263843"/>
                  </a:lnTo>
                  <a:lnTo>
                    <a:pt x="959778" y="322898"/>
                  </a:lnTo>
                  <a:lnTo>
                    <a:pt x="924535" y="129540"/>
                  </a:lnTo>
                  <a:lnTo>
                    <a:pt x="881673" y="263843"/>
                  </a:lnTo>
                  <a:lnTo>
                    <a:pt x="794995" y="263843"/>
                  </a:lnTo>
                  <a:lnTo>
                    <a:pt x="770231" y="300990"/>
                  </a:lnTo>
                  <a:lnTo>
                    <a:pt x="744513" y="254318"/>
                  </a:lnTo>
                  <a:lnTo>
                    <a:pt x="711175" y="315278"/>
                  </a:lnTo>
                  <a:lnTo>
                    <a:pt x="679743" y="51435"/>
                  </a:lnTo>
                  <a:lnTo>
                    <a:pt x="638785" y="356235"/>
                  </a:lnTo>
                  <a:lnTo>
                    <a:pt x="611163" y="263843"/>
                  </a:lnTo>
                  <a:lnTo>
                    <a:pt x="541631" y="263843"/>
                  </a:lnTo>
                  <a:lnTo>
                    <a:pt x="513056" y="216218"/>
                  </a:lnTo>
                  <a:lnTo>
                    <a:pt x="480670" y="263843"/>
                  </a:lnTo>
                  <a:lnTo>
                    <a:pt x="0" y="263842"/>
                  </a:lnTo>
                </a:path>
              </a:pathLst>
            </a:custGeom>
            <a:noFill/>
            <a:ln w="28575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5574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36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แพทย์พี่เลี้ยงที่สอบบอร์ดได้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64DA5-BD02-5647-BA2E-92F560A38773}"/>
              </a:ext>
            </a:extLst>
          </p:cNvPr>
          <p:cNvSpPr txBox="1"/>
          <p:nvPr/>
        </p:nvSpPr>
        <p:spPr>
          <a:xfrm>
            <a:off x="507181" y="1270832"/>
            <a:ext cx="7881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แพทย์พี่เลี้ยงที่ปฏิบัติงานครบ 3 ปี ในโรงพยาบาลที่ผ่านการรับรองจากแพทยสภาให้เป็นสถาบันหลักในการฝึกอบรมแพทย์ประจำบ้านและผ่านการประเมินศักยภาพความรู้ ความสามารถเพื่อสอบวุฒิบัตรได้ ให้แพทย์พี่เลี้ยงดังกล่าวมีสิทธิ์อยู่ปฏิบัติงานเพื่อรอสอบต่อได้ ดังนี้</a:t>
            </a:r>
          </a:p>
          <a:p>
            <a:pPr marL="342900" indent="-342900">
              <a:buFontTx/>
              <a:buChar char="-"/>
            </a:pPr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สาขาอายุรศาสตร์ กุมารเวชศาสตร์ สูติศาสตร์-นรีเวชวิทยา สามารถอยู่ปฏิบัติงานเพื่อรอสอบวุฒิบัตรได้อีก 1 ปี</a:t>
            </a:r>
          </a:p>
          <a:p>
            <a:pPr marL="342900" indent="-342900">
              <a:buFontTx/>
              <a:buChar char="-"/>
            </a:pPr>
            <a:r>
              <a:rPr lang="th-TH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สาขาศัลยศาสตร์ และออร์โธปิดิกส์ สามารถอยู่ปฏิบัติงานต่อเพื่อรอสอบวุฒิบัตรได้อีก 2 ปี</a:t>
            </a: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236716" y="1056842"/>
            <a:ext cx="8208912" cy="2736304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898" y="3538779"/>
            <a:ext cx="1578661" cy="1578661"/>
          </a:xfrm>
          <a:prstGeom prst="rect">
            <a:avLst/>
          </a:prstGeom>
        </p:spPr>
      </p:pic>
      <p:pic>
        <p:nvPicPr>
          <p:cNvPr id="5" name="อยุ่ต่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5450" y="1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0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Placeholder 10">
            <a:extLst>
              <a:ext uri="{FF2B5EF4-FFF2-40B4-BE49-F238E27FC236}">
                <a16:creationId xmlns:a16="http://schemas.microsoft.com/office/drawing/2014/main" id="{F51E9CFF-E7E8-40D0-9AC1-B7D5F579276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5574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th-TH" altLang="ko-KR" sz="36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แพทย์พี่เลี้ยง</a:t>
            </a:r>
          </a:p>
        </p:txBody>
      </p:sp>
      <p:sp>
        <p:nvSpPr>
          <p:cNvPr id="3" name="คำบรรยายภาพแบบสี่เหลี่ยมมุมมน 2"/>
          <p:cNvSpPr/>
          <p:nvPr/>
        </p:nvSpPr>
        <p:spPr>
          <a:xfrm>
            <a:off x="3617938" y="986006"/>
            <a:ext cx="4964328" cy="3273136"/>
          </a:xfrm>
          <a:prstGeom prst="wedgeRoundRectCallout">
            <a:avLst>
              <a:gd name="adj1" fmla="val -49844"/>
              <a:gd name="adj2" fmla="val -26055"/>
              <a:gd name="adj3" fmla="val 16667"/>
            </a:avLst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4046144" y="1169270"/>
            <a:ext cx="6348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u="sng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วิธีการสมัคร</a:t>
            </a: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4289053" y="1748350"/>
            <a:ext cx="3811339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1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สมัครลงทะเบียนที่ </a:t>
            </a:r>
            <a:r>
              <a:rPr lang="en-US" sz="2100" b="1" dirty="0" err="1">
                <a:latin typeface="TH Mali Grade 6" panose="02000506000000020004" pitchFamily="2" charset="-34"/>
                <a:cs typeface="TH Mali Grade 6" panose="02000506000000020004" pitchFamily="2" charset="-34"/>
                <a:hlinkClick r:id="rId5"/>
              </a:rPr>
              <a:t>www.cpird.in.th</a:t>
            </a:r>
            <a:endParaRPr lang="th-TH" sz="2100" b="1" dirty="0">
              <a:latin typeface="TH Mali Grade 6" panose="02000506000000020004" pitchFamily="2" charset="-34"/>
              <a:cs typeface="TH Mali Grade 6" panose="02000506000000020004" pitchFamily="2" charset="-34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1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สามารถเลือกได้สาขาเดียว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1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เลือกโรงพยาบาลได้ 2 แห่ง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1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ลำดับการเลือกไม่มีผลต่อการพิจารณา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th-TH" sz="21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การประกาศรับสมัคร มี 2 รอบ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th-TH" sz="21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รอบที่ 1 ช่วงตุลาคม-พฤศจิกายน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th-TH" sz="21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รอบที่ 2 ช่วงมกราคมของปีถัดมา</a:t>
            </a: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3" y="755749"/>
            <a:ext cx="3599695" cy="3599695"/>
          </a:xfrm>
          <a:prstGeom prst="rect">
            <a:avLst/>
          </a:prstGeom>
        </p:spPr>
      </p:pic>
      <p:pic>
        <p:nvPicPr>
          <p:cNvPr id="7" name="ระย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7466" y="1461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2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BFEC1E-1C24-CF49-8D62-7368B0ED5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8" y="229531"/>
            <a:ext cx="6174581" cy="4684439"/>
          </a:xfrm>
          <a:prstGeom prst="rect">
            <a:avLst/>
          </a:prstGeom>
        </p:spPr>
      </p:pic>
      <p:pic>
        <p:nvPicPr>
          <p:cNvPr id="3" name="po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123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2CF2BF-EBA1-134C-9B50-20A2C6725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168"/>
          <a:stretch/>
        </p:blipFill>
        <p:spPr>
          <a:xfrm>
            <a:off x="1259632" y="699542"/>
            <a:ext cx="5391150" cy="38553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AC0E44-2531-274F-80B7-CF15943E4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00" r="79820" b="3370"/>
          <a:stretch/>
        </p:blipFill>
        <p:spPr>
          <a:xfrm>
            <a:off x="6650783" y="627230"/>
            <a:ext cx="1176338" cy="1977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3E43489-8B8E-8F43-BCF7-8AE4A4E3A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6" t="65982" r="60008" b="2054"/>
          <a:stretch/>
        </p:blipFill>
        <p:spPr>
          <a:xfrm>
            <a:off x="6650782" y="2567825"/>
            <a:ext cx="1166813" cy="20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05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19772" y="1310738"/>
            <a:ext cx="6336704" cy="1152128"/>
            <a:chOff x="3131840" y="1491630"/>
            <a:chExt cx="5256584" cy="576064"/>
          </a:xfrm>
        </p:grpSpPr>
        <p:sp>
          <p:nvSpPr>
            <p:cNvPr id="2" name="Rectangle 1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5" name="Right Triangle 4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8" name="กล่องข้อความ 7"/>
          <p:cNvSpPr txBox="1"/>
          <p:nvPr/>
        </p:nvSpPr>
        <p:spPr>
          <a:xfrm>
            <a:off x="3300474" y="1615016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cs typeface="Adobe Devanagari" panose="02040503050201020203" pitchFamily="18" charset="0"/>
              </a:rPr>
              <a:t>How to get into the Medical Residency in Thailand?</a:t>
            </a:r>
            <a:endParaRPr lang="th-TH" dirty="0"/>
          </a:p>
        </p:txBody>
      </p:sp>
      <p:grpSp>
        <p:nvGrpSpPr>
          <p:cNvPr id="33" name="Group 5"/>
          <p:cNvGrpSpPr/>
          <p:nvPr/>
        </p:nvGrpSpPr>
        <p:grpSpPr>
          <a:xfrm>
            <a:off x="2519772" y="3038931"/>
            <a:ext cx="6336704" cy="1152128"/>
            <a:chOff x="3131840" y="1491630"/>
            <a:chExt cx="5256584" cy="576064"/>
          </a:xfrm>
        </p:grpSpPr>
        <p:sp>
          <p:nvSpPr>
            <p:cNvPr id="34" name="Rectangle 1"/>
            <p:cNvSpPr/>
            <p:nvPr/>
          </p:nvSpPr>
          <p:spPr>
            <a:xfrm>
              <a:off x="3131840" y="1491630"/>
              <a:ext cx="5256584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  <p:sp>
          <p:nvSpPr>
            <p:cNvPr id="35" name="Right Triangle 4"/>
            <p:cNvSpPr/>
            <p:nvPr/>
          </p:nvSpPr>
          <p:spPr>
            <a:xfrm rot="5400000">
              <a:off x="3203840" y="1419630"/>
              <a:ext cx="576000" cy="7200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</p:grpSp>
      <p:sp>
        <p:nvSpPr>
          <p:cNvPr id="9" name="กล่องข้อความ 8"/>
          <p:cNvSpPr txBox="1"/>
          <p:nvPr/>
        </p:nvSpPr>
        <p:spPr>
          <a:xfrm>
            <a:off x="3300474" y="3291764"/>
            <a:ext cx="4559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rial Rounded MT Bold" panose="020F0704030504030204" pitchFamily="34" charset="0"/>
                <a:cs typeface="Adobe Devanagari" panose="02040503050201020203" pitchFamily="18" charset="0"/>
              </a:rPr>
              <a:t>How to get into the Medical Residency</a:t>
            </a:r>
          </a:p>
          <a:p>
            <a:r>
              <a:rPr lang="en-US" dirty="0">
                <a:latin typeface="Arial Rounded MT Bold" panose="020F0704030504030204" pitchFamily="34" charset="0"/>
                <a:cs typeface="Adobe Devanagari" panose="02040503050201020203" pitchFamily="18" charset="0"/>
              </a:rPr>
              <a:t>in </a:t>
            </a:r>
            <a:r>
              <a:rPr lang="en-US" altLang="ko-KR" dirty="0">
                <a:latin typeface="Arial Rounded MT Bold" panose="020F0704030504030204" pitchFamily="34" charset="0"/>
                <a:cs typeface="Adobe Devanagari" panose="02040503050201020203" pitchFamily="18" charset="0"/>
              </a:rPr>
              <a:t>The United Kingdom?</a:t>
            </a:r>
            <a:endParaRPr lang="th-TH" dirty="0"/>
          </a:p>
        </p:txBody>
      </p:sp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256E7569-7281-4DF2-AC3C-AA944D17EB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03" y="3232703"/>
            <a:ext cx="764451" cy="764451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403" y="1507633"/>
            <a:ext cx="685435" cy="685435"/>
          </a:xfrm>
          <a:prstGeom prst="rect">
            <a:avLst/>
          </a:prstGeom>
        </p:spPr>
      </p:pic>
      <p:sp>
        <p:nvSpPr>
          <p:cNvPr id="7" name="สี่เหลี่ยมผืนผ้า 6"/>
          <p:cNvSpPr/>
          <p:nvPr/>
        </p:nvSpPr>
        <p:spPr>
          <a:xfrm>
            <a:off x="683568" y="483518"/>
            <a:ext cx="900100" cy="4392488"/>
          </a:xfrm>
          <a:prstGeom prst="rect">
            <a:avLst/>
          </a:prstGeom>
          <a:solidFill>
            <a:srgbClr val="32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1583668" y="608624"/>
            <a:ext cx="828092" cy="4267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21" y="0"/>
            <a:ext cx="2038350" cy="514350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317762" y="384088"/>
            <a:ext cx="2808312" cy="576064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latinLnBrk="0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latin typeface="Arial Rounded MT Bold" panose="020F0704030504030204" pitchFamily="34" charset="0"/>
                <a:ea typeface="Open Sans Semibold" panose="020B0606030504020204" pitchFamily="34" charset="0"/>
                <a:cs typeface="TH SarabunPSK" panose="020B0500040200020003" pitchFamily="34" charset="-34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950559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5" y="3933245"/>
            <a:ext cx="5620638" cy="1210255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79512" y="195486"/>
            <a:ext cx="8784976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สรุป </a:t>
            </a:r>
            <a:r>
              <a:rPr lang="en-US" sz="3600" b="1" dirty="0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websites </a:t>
            </a:r>
            <a:r>
              <a:rPr lang="th-TH" sz="3600" b="1" dirty="0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ที่ใช้ในการสมัครและหาข้อมูลในประเทศไทย</a:t>
            </a: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408156" y="1203598"/>
            <a:ext cx="8388932" cy="2861040"/>
          </a:xfrm>
          <a:prstGeom prst="rect">
            <a:avLst/>
          </a:prstGeom>
          <a:noFill/>
          <a:ln w="28575">
            <a:noFill/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แพทยสภา</a:t>
            </a:r>
            <a:r>
              <a:rPr lang="en-US" sz="1600" dirty="0">
                <a:latin typeface="Arial Rounded MT Bold" panose="020F0704030504030204" pitchFamily="34" charset="0"/>
              </a:rPr>
              <a:t>:  </a:t>
            </a:r>
            <a:r>
              <a:rPr lang="en-US" sz="1600" dirty="0">
                <a:latin typeface="Arial Rounded MT Bold" panose="020F0704030504030204" pitchFamily="34" charset="0"/>
                <a:hlinkClick r:id="rId6"/>
              </a:rPr>
              <a:t>https://tmc.or.th/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Arial Rounded MT Bold" panose="020F0704030504030204" pitchFamily="34" charset="0"/>
              </a:rPr>
              <a:t>CPIRD</a:t>
            </a:r>
            <a:r>
              <a:rPr lang="en-US" sz="1600" dirty="0">
                <a:latin typeface="Arial Rounded MT Bold" panose="020F0704030504030204" pitchFamily="34" charset="0"/>
              </a:rPr>
              <a:t>:  </a:t>
            </a:r>
            <a:r>
              <a:rPr lang="en-US" sz="1600" dirty="0">
                <a:latin typeface="Arial Rounded MT Bold" panose="020F0704030504030204" pitchFamily="34" charset="0"/>
                <a:hlinkClick r:id="rId7"/>
              </a:rPr>
              <a:t>https://www.cpird.in.th/</a:t>
            </a:r>
            <a:endParaRPr lang="th-TH" sz="1600" dirty="0"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 Rounded MT Bold" panose="020F0704030504030204" pitchFamily="34" charset="0"/>
              <a:buChar char="•"/>
            </a:pPr>
            <a:r>
              <a:rPr lang="th-TH" sz="22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ศูนย์เวชบัณฑิตศึกษาแห่งประเทศไทย</a:t>
            </a:r>
            <a:r>
              <a:rPr lang="en-US" sz="24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: </a:t>
            </a:r>
            <a:r>
              <a:rPr lang="en-US" sz="1600" dirty="0">
                <a:latin typeface="Arial Rounded MT Bold" panose="020F0704030504030204" pitchFamily="34" charset="0"/>
                <a:hlinkClick r:id="rId8"/>
              </a:rPr>
              <a:t>https://tmc.or.th/tcgme/Pages/SelectTier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 Rounded MT Bold" panose="020F0704030504030204" pitchFamily="34" charset="0"/>
              <a:buChar char="•"/>
            </a:pPr>
            <a:r>
              <a:rPr lang="th-TH" sz="2200" b="1" dirty="0">
                <a:latin typeface="Arial Rounded MT Bold" panose="020F0704030504030204" pitchFamily="34" charset="0"/>
                <a:cs typeface="TH Mali Grade 6" panose="02000506000000020004" pitchFamily="2" charset="-34"/>
              </a:rPr>
              <a:t>เว็บไซด์ของโรงเรียนแพทย์ต่างๆที่ปฏิบัติงานชดใช้ทุน/สถาบันฝึกอบรมแพทย์เฉพาะทาง</a:t>
            </a:r>
          </a:p>
          <a:p>
            <a:pPr marL="285750" indent="-285750">
              <a:lnSpc>
                <a:spcPct val="150000"/>
              </a:lnSpc>
              <a:buFont typeface="Arial Rounded MT Bold" panose="020F0704030504030204" pitchFamily="34" charset="0"/>
              <a:buChar char="•"/>
            </a:pPr>
            <a:r>
              <a:rPr lang="th-TH" sz="2200" b="1" dirty="0">
                <a:latin typeface="Arial Rounded MT Bold" panose="020F0704030504030204" pitchFamily="34" charset="0"/>
                <a:cs typeface="TH Mali Grade 6" panose="02000506000000020004" pitchFamily="2" charset="-34"/>
              </a:rPr>
              <a:t>ราชวิทยาลัยแพทย์เฉพาะทางสาขาต่างๆ</a:t>
            </a:r>
            <a:endParaRPr lang="en-US" sz="2200" b="1" dirty="0">
              <a:latin typeface="Arial Rounded MT Bold" panose="020F0704030504030204" pitchFamily="34" charset="0"/>
              <a:cs typeface="TH Mali Grade 6" panose="02000506000000020004" pitchFamily="2" charset="-34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latin typeface="Arial Rounded MT Bold" panose="020F0704030504030204" pitchFamily="34" charset="0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81" y="3959849"/>
            <a:ext cx="5620638" cy="1210255"/>
          </a:xfrm>
          <a:prstGeom prst="rect">
            <a:avLst/>
          </a:prstGeom>
        </p:spPr>
      </p:pic>
      <p:pic>
        <p:nvPicPr>
          <p:cNvPr id="8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92288" y="48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59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377788" y="1277660"/>
            <a:ext cx="8388424" cy="1728192"/>
          </a:xfrm>
          <a:prstGeom prst="rect">
            <a:avLst/>
          </a:prstGeom>
          <a:solidFill>
            <a:srgbClr val="FFFFFF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1853698" y="1935290"/>
            <a:ext cx="68945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dirty="0">
                <a:solidFill>
                  <a:prstClr val="black"/>
                </a:solidFill>
                <a:latin typeface="Arial Rounded MT Bold" panose="020F0704030504030204" pitchFamily="34" charset="0"/>
                <a:cs typeface="Adobe Devanagari" panose="02040503050201020203" pitchFamily="18" charset="0"/>
              </a:rPr>
              <a:t>Medical Residency in the United Kingdom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195486"/>
            <a:ext cx="8784976" cy="4752528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33440"/>
            <a:ext cx="1296144" cy="1296144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73" y="2604000"/>
            <a:ext cx="3508527" cy="2571750"/>
          </a:xfrm>
          <a:prstGeom prst="rect">
            <a:avLst/>
          </a:prstGeom>
        </p:spPr>
      </p:pic>
      <p:pic>
        <p:nvPicPr>
          <p:cNvPr id="7" name="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0916" y="899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0706" y="43154"/>
            <a:ext cx="2304257" cy="1113127"/>
          </a:xfrm>
          <a:prstGeom prst="rect">
            <a:avLst/>
          </a:prstGeom>
          <a:solidFill>
            <a:schemeClr val="accent1">
              <a:lumMod val="40000"/>
              <a:lumOff val="60000"/>
              <a:alpha val="44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จบ</a:t>
            </a:r>
            <a:r>
              <a:rPr lang="th-TH" sz="2400" b="1" dirty="0" err="1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แพทยศาสตร</a:t>
            </a: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บัณฑิต </a:t>
            </a:r>
          </a:p>
          <a:p>
            <a:pPr marL="214313" indent="-214313" latinLnBrk="0">
              <a:buFontTx/>
              <a:buChar char="-"/>
            </a:pPr>
            <a:r>
              <a:rPr lang="en-US" sz="2000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Transcript</a:t>
            </a:r>
          </a:p>
          <a:p>
            <a:pPr marL="214313" indent="-214313" latinLnBrk="0">
              <a:buFontTx/>
              <a:buChar char="-"/>
            </a:pP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ปริญญาบัตร</a:t>
            </a:r>
            <a:endParaRPr lang="en-US" sz="2400" b="1" dirty="0">
              <a:solidFill>
                <a:prstClr val="black"/>
              </a:solidFill>
              <a:latin typeface="Arial Rounded MT Bold" panose="020F0704030504030204" pitchFamily="34" charset="0"/>
              <a:cs typeface="TH Mali Grade 6" panose="02000506000000020004" pitchFamily="2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1350" y="1779662"/>
            <a:ext cx="2948708" cy="547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GMC account (www.gmc-uk.org)</a:t>
            </a:r>
          </a:p>
        </p:txBody>
      </p:sp>
      <p:cxnSp>
        <p:nvCxnSpPr>
          <p:cNvPr id="10" name="Elbow Connector 9"/>
          <p:cNvCxnSpPr>
            <a:stCxn id="2" idx="2"/>
            <a:endCxn id="3" idx="0"/>
          </p:cNvCxnSpPr>
          <p:nvPr/>
        </p:nvCxnSpPr>
        <p:spPr>
          <a:xfrm rot="16200000" flipH="1">
            <a:off x="3277579" y="581536"/>
            <a:ext cx="623381" cy="1772869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245920" y="2734465"/>
            <a:ext cx="2459568" cy="6049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0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IELTs</a:t>
            </a:r>
          </a:p>
        </p:txBody>
      </p:sp>
      <p:cxnSp>
        <p:nvCxnSpPr>
          <p:cNvPr id="17" name="Straight Arrow Connector 16"/>
          <p:cNvCxnSpPr>
            <a:stCxn id="3" idx="2"/>
            <a:endCxn id="15" idx="0"/>
          </p:cNvCxnSpPr>
          <p:nvPr/>
        </p:nvCxnSpPr>
        <p:spPr>
          <a:xfrm>
            <a:off x="4475704" y="2327569"/>
            <a:ext cx="0" cy="40689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45920" y="3665365"/>
            <a:ext cx="2459568" cy="684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PLAB test step 1&amp;2</a:t>
            </a:r>
          </a:p>
        </p:txBody>
      </p:sp>
      <p:cxnSp>
        <p:nvCxnSpPr>
          <p:cNvPr id="20" name="Straight Arrow Connector 19"/>
          <p:cNvCxnSpPr>
            <a:stCxn id="15" idx="2"/>
            <a:endCxn id="18" idx="0"/>
          </p:cNvCxnSpPr>
          <p:nvPr/>
        </p:nvCxnSpPr>
        <p:spPr>
          <a:xfrm>
            <a:off x="4475704" y="3339447"/>
            <a:ext cx="0" cy="325918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600886" y="4423555"/>
            <a:ext cx="21085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350" u="sng" dirty="0">
                <a:solidFill>
                  <a:srgbClr val="F47775">
                    <a:lumMod val="50000"/>
                  </a:srgbClr>
                </a:solidFill>
                <a:latin typeface="Arial Rounded MT Bold" panose="020F0704030504030204" pitchFamily="34" charset="0"/>
              </a:rPr>
              <a:t>Provisional registration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43861" y="208306"/>
            <a:ext cx="2102695" cy="955766"/>
          </a:xfrm>
          <a:prstGeom prst="rect">
            <a:avLst/>
          </a:prstGeom>
          <a:solidFill>
            <a:schemeClr val="accent5">
              <a:lumMod val="40000"/>
              <a:lumOff val="60000"/>
              <a:alpha val="44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</a:rPr>
              <a:t>Medical License</a:t>
            </a:r>
            <a:r>
              <a:rPr lang="en-US" dirty="0">
                <a:solidFill>
                  <a:prstClr val="black"/>
                </a:solidFill>
              </a:rPr>
              <a:t> </a:t>
            </a:r>
            <a:endParaRPr lang="th-TH" dirty="0">
              <a:solidFill>
                <a:prstClr val="black"/>
              </a:solidFill>
            </a:endParaRPr>
          </a:p>
          <a:p>
            <a:pPr algn="ctr" latinLnBrk="0"/>
            <a:r>
              <a:rPr lang="th-TH" sz="24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จาก</a:t>
            </a:r>
            <a:r>
              <a:rPr lang="th-TH" sz="2400" b="1" dirty="0" err="1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</a:t>
            </a:r>
            <a:r>
              <a:rPr lang="th-TH" sz="24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สภา</a:t>
            </a:r>
            <a:endParaRPr lang="en-US" sz="2400" b="1" dirty="0">
              <a:solidFill>
                <a:prstClr val="black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cxnSp>
        <p:nvCxnSpPr>
          <p:cNvPr id="26" name="Elbow Connector 25"/>
          <p:cNvCxnSpPr>
            <a:stCxn id="24" idx="2"/>
            <a:endCxn id="3" idx="0"/>
          </p:cNvCxnSpPr>
          <p:nvPr/>
        </p:nvCxnSpPr>
        <p:spPr>
          <a:xfrm rot="5400000">
            <a:off x="5077662" y="562115"/>
            <a:ext cx="615590" cy="1819505"/>
          </a:xfrm>
          <a:prstGeom prst="bentConnector3">
            <a:avLst>
              <a:gd name="adj1" fmla="val 50000"/>
            </a:avLst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2"/>
          </p:cNvCxnSpPr>
          <p:nvPr/>
        </p:nvCxnSpPr>
        <p:spPr>
          <a:xfrm>
            <a:off x="4475704" y="4350251"/>
            <a:ext cx="0" cy="44669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Callout 36"/>
          <p:cNvSpPr/>
          <p:nvPr/>
        </p:nvSpPr>
        <p:spPr>
          <a:xfrm>
            <a:off x="6884930" y="3307128"/>
            <a:ext cx="2232248" cy="1356292"/>
          </a:xfrm>
          <a:prstGeom prst="wedgeEllipseCallout">
            <a:avLst>
              <a:gd name="adj1" fmla="val -63755"/>
              <a:gd name="adj2" fmla="val 3219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th-TH" sz="2400" b="1" dirty="0">
                <a:solidFill>
                  <a:srgbClr val="F47775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ยื่นแสดงหลักฐานในการสมัคร</a:t>
            </a:r>
            <a:endParaRPr lang="en-US" sz="2400" b="1" dirty="0">
              <a:solidFill>
                <a:srgbClr val="F47775">
                  <a:lumMod val="50000"/>
                </a:srgbClr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cxnSp>
        <p:nvCxnSpPr>
          <p:cNvPr id="81" name="ตัวเชื่อมต่อหักมุม 80"/>
          <p:cNvCxnSpPr>
            <a:stCxn id="15" idx="3"/>
            <a:endCxn id="37" idx="0"/>
          </p:cNvCxnSpPr>
          <p:nvPr/>
        </p:nvCxnSpPr>
        <p:spPr>
          <a:xfrm>
            <a:off x="5705488" y="3036956"/>
            <a:ext cx="2295566" cy="270172"/>
          </a:xfrm>
          <a:prstGeom prst="bentConnector2">
            <a:avLst/>
          </a:prstGeom>
          <a:ln w="31750">
            <a:solidFill>
              <a:srgbClr val="DC1A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ตัวเชื่อมต่อหักมุม 82"/>
          <p:cNvCxnSpPr>
            <a:stCxn id="24" idx="3"/>
            <a:endCxn id="37" idx="0"/>
          </p:cNvCxnSpPr>
          <p:nvPr/>
        </p:nvCxnSpPr>
        <p:spPr>
          <a:xfrm>
            <a:off x="7346556" y="686189"/>
            <a:ext cx="654498" cy="2620939"/>
          </a:xfrm>
          <a:prstGeom prst="bentConnector2">
            <a:avLst/>
          </a:prstGeom>
          <a:ln w="31750">
            <a:solidFill>
              <a:srgbClr val="DC1A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ลูกศรเชื่อมต่อแบบตรง 92"/>
          <p:cNvCxnSpPr>
            <a:stCxn id="18" idx="3"/>
            <a:endCxn id="37" idx="2"/>
          </p:cNvCxnSpPr>
          <p:nvPr/>
        </p:nvCxnSpPr>
        <p:spPr>
          <a:xfrm flipV="1">
            <a:off x="5705488" y="3985274"/>
            <a:ext cx="1179442" cy="22534"/>
          </a:xfrm>
          <a:prstGeom prst="straightConnector1">
            <a:avLst/>
          </a:prstGeom>
          <a:ln w="31750">
            <a:solidFill>
              <a:srgbClr val="DC1A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กล่องข้อความ 104"/>
          <p:cNvSpPr txBox="1"/>
          <p:nvPr/>
        </p:nvSpPr>
        <p:spPr>
          <a:xfrm>
            <a:off x="3431035" y="4796941"/>
            <a:ext cx="286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(Continue in next page…)</a:t>
            </a:r>
            <a:endParaRPr lang="th-TH" sz="1400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6" name="รูปภาพ 10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92" y="43154"/>
            <a:ext cx="1029455" cy="702873"/>
          </a:xfrm>
          <a:prstGeom prst="rect">
            <a:avLst/>
          </a:prstGeom>
        </p:spPr>
      </p:pic>
      <p:pic>
        <p:nvPicPr>
          <p:cNvPr id="108" name="รูปภาพ 10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9" y="2409035"/>
            <a:ext cx="2734465" cy="2734465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63" y="89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>
            <a:off x="5278803" y="32860"/>
            <a:ext cx="2023" cy="425965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nip Diagonal Corner Rectangle 13"/>
          <p:cNvSpPr/>
          <p:nvPr/>
        </p:nvSpPr>
        <p:spPr>
          <a:xfrm>
            <a:off x="240529" y="1369125"/>
            <a:ext cx="2905087" cy="983415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5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Internship (elsewhere)</a:t>
            </a:r>
          </a:p>
          <a:p>
            <a:pPr algn="ctr" latinLnBrk="0"/>
            <a:r>
              <a:rPr lang="th-TH" sz="2000" b="1" dirty="0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เทียบเท่าการผ่าน</a:t>
            </a:r>
            <a:r>
              <a:rPr lang="en-US" sz="2000" b="1" dirty="0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FY1</a:t>
            </a:r>
          </a:p>
        </p:txBody>
      </p:sp>
      <p:sp>
        <p:nvSpPr>
          <p:cNvPr id="21" name="Flowchart: Decision 20"/>
          <p:cNvSpPr/>
          <p:nvPr/>
        </p:nvSpPr>
        <p:spPr>
          <a:xfrm>
            <a:off x="3550458" y="1356446"/>
            <a:ext cx="3460737" cy="827690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Foundation </a:t>
            </a:r>
            <a:r>
              <a:rPr lang="en-US" sz="1350" dirty="0" err="1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Programme</a:t>
            </a:r>
            <a:r>
              <a:rPr lang="en-US" sz="135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 Year 1 (FY 1)</a:t>
            </a:r>
          </a:p>
        </p:txBody>
      </p:sp>
      <p:cxnSp>
        <p:nvCxnSpPr>
          <p:cNvPr id="35" name="Elbow Connector 34"/>
          <p:cNvCxnSpPr>
            <a:cxnSpLocks/>
            <a:stCxn id="14" idx="1"/>
            <a:endCxn id="24" idx="1"/>
          </p:cNvCxnSpPr>
          <p:nvPr/>
        </p:nvCxnSpPr>
        <p:spPr>
          <a:xfrm rot="16200000" flipH="1">
            <a:off x="2583513" y="1462099"/>
            <a:ext cx="375572" cy="2156453"/>
          </a:xfrm>
          <a:prstGeom prst="bentConnector2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Down Arrow 35"/>
          <p:cNvSpPr/>
          <p:nvPr/>
        </p:nvSpPr>
        <p:spPr>
          <a:xfrm>
            <a:off x="5121200" y="4105282"/>
            <a:ext cx="319252" cy="1538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10" y="2375333"/>
            <a:ext cx="2848734" cy="2848734"/>
          </a:xfrm>
          <a:prstGeom prst="rect">
            <a:avLst/>
          </a:prstGeom>
        </p:spPr>
      </p:pic>
      <p:sp>
        <p:nvSpPr>
          <p:cNvPr id="37" name="Rounded Rectangle 36"/>
          <p:cNvSpPr/>
          <p:nvPr/>
        </p:nvSpPr>
        <p:spPr>
          <a:xfrm>
            <a:off x="3739461" y="4326864"/>
            <a:ext cx="3082731" cy="7007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5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Medical specialty recruitment</a:t>
            </a:r>
          </a:p>
          <a:p>
            <a:pPr algn="ctr" latinLnBrk="0"/>
            <a:r>
              <a:rPr lang="en-US" sz="15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(special training)</a:t>
            </a:r>
          </a:p>
        </p:txBody>
      </p:sp>
      <p:sp>
        <p:nvSpPr>
          <p:cNvPr id="25" name="Flowchart: Decision 24">
            <a:extLst>
              <a:ext uri="{FF2B5EF4-FFF2-40B4-BE49-F238E27FC236}">
                <a16:creationId xmlns:a16="http://schemas.microsoft.com/office/drawing/2014/main" id="{D256D8DE-3BF5-4E05-A913-55265EF9EFDB}"/>
              </a:ext>
            </a:extLst>
          </p:cNvPr>
          <p:cNvSpPr/>
          <p:nvPr/>
        </p:nvSpPr>
        <p:spPr>
          <a:xfrm>
            <a:off x="3550458" y="3209864"/>
            <a:ext cx="3460737" cy="827690"/>
          </a:xfrm>
          <a:prstGeom prst="flowChartDecision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35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Foundation </a:t>
            </a:r>
            <a:r>
              <a:rPr lang="en-US" sz="1350" dirty="0" err="1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Programme</a:t>
            </a:r>
            <a:r>
              <a:rPr lang="en-US" sz="135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 Year 2 (FY 2)</a:t>
            </a:r>
          </a:p>
        </p:txBody>
      </p:sp>
      <p:cxnSp>
        <p:nvCxnSpPr>
          <p:cNvPr id="13" name="Straight Arrow Connector 12"/>
          <p:cNvCxnSpPr>
            <a:endCxn id="25" idx="0"/>
          </p:cNvCxnSpPr>
          <p:nvPr/>
        </p:nvCxnSpPr>
        <p:spPr>
          <a:xfrm flipH="1">
            <a:off x="5280827" y="3033031"/>
            <a:ext cx="6616" cy="17683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1" idx="2"/>
          </p:cNvCxnSpPr>
          <p:nvPr/>
        </p:nvCxnSpPr>
        <p:spPr>
          <a:xfrm>
            <a:off x="5280827" y="2184136"/>
            <a:ext cx="6616" cy="209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21" idx="0"/>
          </p:cNvCxnSpPr>
          <p:nvPr/>
        </p:nvCxnSpPr>
        <p:spPr>
          <a:xfrm flipH="1">
            <a:off x="5280827" y="1074630"/>
            <a:ext cx="6616" cy="2818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ตัวเชื่อมต่อหักมุม 2"/>
          <p:cNvCxnSpPr/>
          <p:nvPr/>
        </p:nvCxnSpPr>
        <p:spPr>
          <a:xfrm rot="10800000" flipV="1">
            <a:off x="1682795" y="280134"/>
            <a:ext cx="3596008" cy="1073809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3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751" y="112714"/>
            <a:ext cx="609600" cy="609600"/>
          </a:xfrm>
          <a:prstGeom prst="rect">
            <a:avLst/>
          </a:prstGeom>
        </p:spPr>
      </p:pic>
      <p:sp>
        <p:nvSpPr>
          <p:cNvPr id="17" name="Oval Callout 36"/>
          <p:cNvSpPr/>
          <p:nvPr/>
        </p:nvSpPr>
        <p:spPr>
          <a:xfrm>
            <a:off x="7077804" y="2039960"/>
            <a:ext cx="1570905" cy="811913"/>
          </a:xfrm>
          <a:prstGeom prst="wedgeEllipseCallout">
            <a:avLst>
              <a:gd name="adj1" fmla="val -63755"/>
              <a:gd name="adj2" fmla="val 3219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th-TH" b="1" dirty="0">
                <a:solidFill>
                  <a:srgbClr val="F47775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ยื่นแสดงหลักฐานในการสมัคร</a:t>
            </a:r>
            <a:endParaRPr lang="en-US" b="1" dirty="0">
              <a:solidFill>
                <a:srgbClr val="F47775">
                  <a:lumMod val="50000"/>
                </a:srgbClr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8" name="Oval Callout 36"/>
          <p:cNvSpPr/>
          <p:nvPr/>
        </p:nvSpPr>
        <p:spPr>
          <a:xfrm>
            <a:off x="7286883" y="245842"/>
            <a:ext cx="1570905" cy="811913"/>
          </a:xfrm>
          <a:prstGeom prst="wedgeEllipseCallout">
            <a:avLst>
              <a:gd name="adj1" fmla="val -63755"/>
              <a:gd name="adj2" fmla="val 32199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th-TH" b="1" dirty="0">
                <a:solidFill>
                  <a:srgbClr val="F47775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ยื่นแสดงหลักฐานในการสมัคร</a:t>
            </a:r>
            <a:endParaRPr lang="en-US" b="1" dirty="0">
              <a:solidFill>
                <a:srgbClr val="F47775">
                  <a:lumMod val="50000"/>
                </a:srgbClr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2" name="Rounded Rectangle 36"/>
          <p:cNvSpPr/>
          <p:nvPr/>
        </p:nvSpPr>
        <p:spPr>
          <a:xfrm>
            <a:off x="3809456" y="461950"/>
            <a:ext cx="3082731" cy="7007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60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Provisional Registration</a:t>
            </a:r>
            <a:endParaRPr lang="en-US" sz="1600" dirty="0">
              <a:solidFill>
                <a:srgbClr val="57C3A7">
                  <a:lumMod val="50000"/>
                </a:srgb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4" name="Rounded Rectangle 36"/>
          <p:cNvSpPr/>
          <p:nvPr/>
        </p:nvSpPr>
        <p:spPr>
          <a:xfrm>
            <a:off x="3849526" y="2423192"/>
            <a:ext cx="2954722" cy="6098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60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Full Registration</a:t>
            </a:r>
            <a:endParaRPr lang="en-US" sz="1600" dirty="0">
              <a:solidFill>
                <a:srgbClr val="57C3A7">
                  <a:lumMod val="50000"/>
                </a:srgbClr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7864" y="428341"/>
            <a:ext cx="2040566" cy="7067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5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Specialty Training</a:t>
            </a:r>
          </a:p>
          <a:p>
            <a:pPr algn="ctr" latinLnBrk="0"/>
            <a:r>
              <a:rPr lang="en-US" sz="15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(3-9 years)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8107" y="503300"/>
            <a:ext cx="309792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1350" dirty="0">
                <a:solidFill>
                  <a:prstClr val="black"/>
                </a:solidFill>
                <a:latin typeface="Arial Rounded MT Bold" panose="020F0704030504030204" pitchFamily="34" charset="0"/>
              </a:rPr>
              <a:t>www.specialtraining.hee.nhs.uk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43608" y="1921198"/>
            <a:ext cx="2612143" cy="645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6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General practice</a:t>
            </a: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5490952" y="416911"/>
            <a:ext cx="2879858" cy="429507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541" y="937934"/>
            <a:ext cx="1337323" cy="1004001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1018660" y="2967535"/>
            <a:ext cx="2803494" cy="842657"/>
          </a:xfrm>
          <a:prstGeom prst="rect">
            <a:avLst/>
          </a:prstGeom>
          <a:noFill/>
          <a:ln w="317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Complete 3-year GP training </a:t>
            </a:r>
            <a:br>
              <a:rPr lang="en-US" sz="1400" dirty="0">
                <a:solidFill>
                  <a:prstClr val="black"/>
                </a:solidFill>
                <a:latin typeface="Arial Rounded MT Bold" panose="020F0704030504030204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after Foundation </a:t>
            </a:r>
            <a:r>
              <a:rPr lang="en-US" sz="1400" dirty="0" err="1">
                <a:solidFill>
                  <a:prstClr val="black"/>
                </a:solidFill>
                <a:latin typeface="Arial Rounded MT Bold" panose="020F0704030504030204" pitchFamily="34" charset="0"/>
              </a:rPr>
              <a:t>programme</a:t>
            </a:r>
            <a:endParaRPr lang="th-TH" sz="1400" dirty="0">
              <a:solidFill>
                <a:prstClr val="white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6879" y="888017"/>
            <a:ext cx="1411831" cy="983347"/>
          </a:xfrm>
          <a:prstGeom prst="rect">
            <a:avLst/>
          </a:prstGeom>
        </p:spPr>
      </p:pic>
      <p:sp>
        <p:nvSpPr>
          <p:cNvPr id="16" name="Rounded Rectangle 5"/>
          <p:cNvSpPr/>
          <p:nvPr/>
        </p:nvSpPr>
        <p:spPr>
          <a:xfrm>
            <a:off x="5220072" y="1914401"/>
            <a:ext cx="2612143" cy="645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6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Consultant (Specialist)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597070"/>
            <a:ext cx="364502" cy="837298"/>
          </a:xfrm>
          <a:prstGeom prst="rect">
            <a:avLst/>
          </a:prstGeom>
        </p:spPr>
      </p:pic>
      <p:sp>
        <p:nvSpPr>
          <p:cNvPr id="19" name="Rounded Rectangle 5"/>
          <p:cNvSpPr/>
          <p:nvPr/>
        </p:nvSpPr>
        <p:spPr>
          <a:xfrm>
            <a:off x="5023366" y="3434368"/>
            <a:ext cx="3535576" cy="6453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49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1600" dirty="0">
                <a:solidFill>
                  <a:srgbClr val="57C3A7">
                    <a:lumMod val="50000"/>
                  </a:srgbClr>
                </a:solidFill>
                <a:latin typeface="Arial Rounded MT Bold" panose="020F0704030504030204" pitchFamily="34" charset="0"/>
              </a:rPr>
              <a:t>Subspecialty training 1-2 years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179512" y="123478"/>
            <a:ext cx="8784976" cy="48965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84950"/>
            <a:ext cx="1135072" cy="1135072"/>
          </a:xfrm>
          <a:prstGeom prst="rect">
            <a:avLst/>
          </a:prstGeom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617" y="3872938"/>
            <a:ext cx="1241192" cy="1135072"/>
          </a:xfrm>
          <a:prstGeom prst="rect">
            <a:avLst/>
          </a:prstGeom>
        </p:spPr>
      </p:pic>
      <p:pic>
        <p:nvPicPr>
          <p:cNvPr id="17" name="รูปภาพ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64626">
            <a:off x="4140143" y="2454904"/>
            <a:ext cx="364502" cy="972296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62849" y="70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267494"/>
            <a:ext cx="8460432" cy="998752"/>
          </a:xfrm>
          <a:prstGeom prst="rect">
            <a:avLst/>
          </a:prstGeom>
          <a:solidFill>
            <a:srgbClr val="92D050"/>
          </a:solidFill>
          <a:ln w="381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altLang="ko-KR" sz="3000" dirty="0">
                <a:solidFill>
                  <a:prstClr val="white"/>
                </a:solidFill>
                <a:latin typeface="Arial Rounded MT Bold" panose="020F0704030504030204" pitchFamily="34" charset="0"/>
                <a:cs typeface="Arial" pitchFamily="34" charset="0"/>
              </a:rPr>
              <a:t>Proving your knowledge of English</a:t>
            </a:r>
          </a:p>
        </p:txBody>
      </p:sp>
      <p:sp>
        <p:nvSpPr>
          <p:cNvPr id="4" name="Rectangle 3"/>
          <p:cNvSpPr/>
          <p:nvPr/>
        </p:nvSpPr>
        <p:spPr>
          <a:xfrm>
            <a:off x="789727" y="1481140"/>
            <a:ext cx="752803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8588" indent="-128588" latinLnBrk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International English Language Testing System</a:t>
            </a:r>
            <a:r>
              <a:rPr lang="th-TH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หรือ 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IELTS</a:t>
            </a:r>
          </a:p>
          <a:p>
            <a:pPr lvl="1" latinLnBrk="0"/>
            <a:r>
              <a:rPr lang="en-US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- </a:t>
            </a: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คะแนนรวมตั้งแต่ 7.5 ขึ้นไป โดยระดับคะแนนทุกทักษะต้องไม่ต่ำกว่า 7.0</a:t>
            </a:r>
            <a:endParaRPr lang="en-US" sz="2400" b="1" dirty="0">
              <a:solidFill>
                <a:prstClr val="black"/>
              </a:solidFill>
              <a:latin typeface="Arial Rounded MT Bold" panose="020F0704030504030204" pitchFamily="34" charset="0"/>
              <a:cs typeface="TH Mali Grade 6" panose="02000506000000020004" pitchFamily="2" charset="-34"/>
            </a:endParaRPr>
          </a:p>
          <a:p>
            <a:pPr lvl="1" latinLnBrk="0"/>
            <a:r>
              <a:rPr lang="en-US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- 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IELTS certificates </a:t>
            </a: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มีอายุ  2 ปี</a:t>
            </a:r>
          </a:p>
          <a:p>
            <a:pPr marL="128588" indent="-128588" latinLnBrk="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หรือ</a:t>
            </a:r>
            <a:r>
              <a:rPr lang="en-US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 </a:t>
            </a: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ผ่านการสอบ 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Occupational English Test (OET) </a:t>
            </a: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ในหัวข้อ</a:t>
            </a:r>
            <a:r>
              <a:rPr lang="en-US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medicine</a:t>
            </a: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ขั้นต่ำเกรด</a:t>
            </a:r>
            <a:r>
              <a:rPr lang="en-US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B</a:t>
            </a:r>
            <a:r>
              <a:rPr lang="en-US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</a:t>
            </a: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ในแต่ละหัวข้อ</a:t>
            </a:r>
            <a:endParaRPr lang="en-US" sz="2400" b="1" dirty="0">
              <a:solidFill>
                <a:prstClr val="black"/>
              </a:solidFill>
              <a:latin typeface="Arial Rounded MT Bold" panose="020F0704030504030204" pitchFamily="34" charset="0"/>
              <a:cs typeface="TH Mali Grade 6" panose="02000506000000020004" pitchFamily="2" charset="-34"/>
            </a:endParaRPr>
          </a:p>
          <a:p>
            <a:pPr marL="128588" indent="-128588" latinLnBrk="0">
              <a:buFont typeface="Arial" panose="020B0604020202020204" pitchFamily="34" charset="0"/>
              <a:buChar char="•"/>
            </a:pPr>
            <a:endParaRPr lang="th-TH" sz="2400" b="1" dirty="0">
              <a:solidFill>
                <a:prstClr val="black"/>
              </a:solidFill>
              <a:latin typeface="Arial Rounded MT Bold" panose="020F0704030504030204" pitchFamily="34" charset="0"/>
              <a:cs typeface="TH Mali Grade 6" panose="02000506000000020004" pitchFamily="2" charset="-34"/>
            </a:endParaRPr>
          </a:p>
          <a:p>
            <a:pPr marL="128588" indent="-128588" latinLnBrk="0">
              <a:buFont typeface="Arial" panose="020B0604020202020204" pitchFamily="34" charset="0"/>
              <a:buChar char="•"/>
            </a:pPr>
            <a:r>
              <a:rPr lang="th-TH" sz="24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สมัครสอบได้ที่ 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www.britishcouncil.or.th</a:t>
            </a:r>
          </a:p>
          <a:p>
            <a:pPr marL="128588" indent="-128588" latinLnBrk="0"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  <a:p>
            <a:pPr marL="471488" lvl="1" indent="-128588" latinLnBrk="0">
              <a:buFont typeface="Arial" panose="020B0604020202020204" pitchFamily="34" charset="0"/>
              <a:buChar char="•"/>
            </a:pPr>
            <a:endParaRPr lang="en-US" altLang="ko-KR" sz="2100" dirty="0">
              <a:solidFill>
                <a:prstClr val="black">
                  <a:lumMod val="75000"/>
                  <a:lumOff val="25000"/>
                </a:prstClr>
              </a:solidFill>
              <a:ea typeface="FZShuTi" pitchFamily="2" charset="-122"/>
              <a:cs typeface="TH SarabunPSK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304716"/>
            <a:ext cx="1607344" cy="1607344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07504" y="123478"/>
            <a:ext cx="8856984" cy="4896544"/>
          </a:xfrm>
          <a:prstGeom prst="rect">
            <a:avLst/>
          </a:prstGeom>
          <a:noFill/>
          <a:ln w="381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5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9160" y="162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5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10A16B8-4880-4FF9-B37C-98F16FA1101F}"/>
              </a:ext>
            </a:extLst>
          </p:cNvPr>
          <p:cNvSpPr/>
          <p:nvPr/>
        </p:nvSpPr>
        <p:spPr>
          <a:xfrm>
            <a:off x="911243" y="292441"/>
            <a:ext cx="395593" cy="283906"/>
          </a:xfrm>
          <a:custGeom>
            <a:avLst/>
            <a:gdLst>
              <a:gd name="connsiteX0" fmla="*/ 434340 w 1628775"/>
              <a:gd name="connsiteY0" fmla="*/ 348984 h 1571625"/>
              <a:gd name="connsiteX1" fmla="*/ 708660 w 1628775"/>
              <a:gd name="connsiteY1" fmla="*/ 18466 h 1571625"/>
              <a:gd name="connsiteX2" fmla="*/ 1204913 w 1628775"/>
              <a:gd name="connsiteY2" fmla="*/ 308979 h 1571625"/>
              <a:gd name="connsiteX3" fmla="*/ 1258253 w 1628775"/>
              <a:gd name="connsiteY3" fmla="*/ 349936 h 1571625"/>
              <a:gd name="connsiteX4" fmla="*/ 1463040 w 1628775"/>
              <a:gd name="connsiteY4" fmla="*/ 348984 h 1571625"/>
              <a:gd name="connsiteX5" fmla="*/ 1636395 w 1628775"/>
              <a:gd name="connsiteY5" fmla="*/ 520434 h 1571625"/>
              <a:gd name="connsiteX6" fmla="*/ 1636395 w 1628775"/>
              <a:gd name="connsiteY6" fmla="*/ 1411021 h 1571625"/>
              <a:gd name="connsiteX7" fmla="*/ 1470660 w 1628775"/>
              <a:gd name="connsiteY7" fmla="*/ 1579613 h 1571625"/>
              <a:gd name="connsiteX8" fmla="*/ 165735 w 1628775"/>
              <a:gd name="connsiteY8" fmla="*/ 1579613 h 1571625"/>
              <a:gd name="connsiteX9" fmla="*/ 0 w 1628775"/>
              <a:gd name="connsiteY9" fmla="*/ 1411974 h 1571625"/>
              <a:gd name="connsiteX10" fmla="*/ 0 w 1628775"/>
              <a:gd name="connsiteY10" fmla="*/ 516624 h 1571625"/>
              <a:gd name="connsiteX11" fmla="*/ 166688 w 1628775"/>
              <a:gd name="connsiteY11" fmla="*/ 348984 h 1571625"/>
              <a:gd name="connsiteX12" fmla="*/ 434340 w 1628775"/>
              <a:gd name="connsiteY12" fmla="*/ 348984 h 1571625"/>
              <a:gd name="connsiteX13" fmla="*/ 504825 w 1628775"/>
              <a:gd name="connsiteY13" fmla="*/ 881431 h 1571625"/>
              <a:gd name="connsiteX14" fmla="*/ 504825 w 1628775"/>
              <a:gd name="connsiteY14" fmla="*/ 1051929 h 1571625"/>
              <a:gd name="connsiteX15" fmla="*/ 670560 w 1628775"/>
              <a:gd name="connsiteY15" fmla="*/ 1050976 h 1571625"/>
              <a:gd name="connsiteX16" fmla="*/ 732472 w 1628775"/>
              <a:gd name="connsiteY16" fmla="*/ 1112888 h 1571625"/>
              <a:gd name="connsiteX17" fmla="*/ 732472 w 1628775"/>
              <a:gd name="connsiteY17" fmla="*/ 1279576 h 1571625"/>
              <a:gd name="connsiteX18" fmla="*/ 902970 w 1628775"/>
              <a:gd name="connsiteY18" fmla="*/ 1279576 h 1571625"/>
              <a:gd name="connsiteX19" fmla="*/ 902970 w 1628775"/>
              <a:gd name="connsiteY19" fmla="*/ 1154799 h 1571625"/>
              <a:gd name="connsiteX20" fmla="*/ 1002983 w 1628775"/>
              <a:gd name="connsiteY20" fmla="*/ 1051929 h 1571625"/>
              <a:gd name="connsiteX21" fmla="*/ 1131570 w 1628775"/>
              <a:gd name="connsiteY21" fmla="*/ 1051929 h 1571625"/>
              <a:gd name="connsiteX22" fmla="*/ 1131570 w 1628775"/>
              <a:gd name="connsiteY22" fmla="*/ 881431 h 1571625"/>
              <a:gd name="connsiteX23" fmla="*/ 962025 w 1628775"/>
              <a:gd name="connsiteY23" fmla="*/ 881431 h 1571625"/>
              <a:gd name="connsiteX24" fmla="*/ 902018 w 1628775"/>
              <a:gd name="connsiteY24" fmla="*/ 820471 h 1571625"/>
              <a:gd name="connsiteX25" fmla="*/ 902018 w 1628775"/>
              <a:gd name="connsiteY25" fmla="*/ 652831 h 1571625"/>
              <a:gd name="connsiteX26" fmla="*/ 731520 w 1628775"/>
              <a:gd name="connsiteY26" fmla="*/ 652831 h 1571625"/>
              <a:gd name="connsiteX27" fmla="*/ 731520 w 1628775"/>
              <a:gd name="connsiteY27" fmla="*/ 812851 h 1571625"/>
              <a:gd name="connsiteX28" fmla="*/ 665797 w 1628775"/>
              <a:gd name="connsiteY28" fmla="*/ 880479 h 1571625"/>
              <a:gd name="connsiteX29" fmla="*/ 504825 w 1628775"/>
              <a:gd name="connsiteY29" fmla="*/ 881431 h 1571625"/>
              <a:gd name="connsiteX30" fmla="*/ 516255 w 1628775"/>
              <a:gd name="connsiteY30" fmla="*/ 346126 h 1571625"/>
              <a:gd name="connsiteX31" fmla="*/ 1129665 w 1628775"/>
              <a:gd name="connsiteY31" fmla="*/ 346126 h 1571625"/>
              <a:gd name="connsiteX32" fmla="*/ 850583 w 1628775"/>
              <a:gd name="connsiteY32" fmla="*/ 79426 h 1571625"/>
              <a:gd name="connsiteX33" fmla="*/ 516255 w 1628775"/>
              <a:gd name="connsiteY33" fmla="*/ 346126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628775" h="1571625">
                <a:moveTo>
                  <a:pt x="434340" y="348984"/>
                </a:moveTo>
                <a:cubicBezTo>
                  <a:pt x="464820" y="181343"/>
                  <a:pt x="552450" y="67996"/>
                  <a:pt x="708660" y="18466"/>
                </a:cubicBezTo>
                <a:cubicBezTo>
                  <a:pt x="929640" y="-51066"/>
                  <a:pt x="1155383" y="82284"/>
                  <a:pt x="1204913" y="308979"/>
                </a:cubicBezTo>
                <a:cubicBezTo>
                  <a:pt x="1212533" y="344221"/>
                  <a:pt x="1225868" y="350888"/>
                  <a:pt x="1258253" y="349936"/>
                </a:cubicBezTo>
                <a:cubicBezTo>
                  <a:pt x="1326833" y="348031"/>
                  <a:pt x="1394460" y="348984"/>
                  <a:pt x="1463040" y="348984"/>
                </a:cubicBezTo>
                <a:cubicBezTo>
                  <a:pt x="1568768" y="349936"/>
                  <a:pt x="1636395" y="415659"/>
                  <a:pt x="1636395" y="520434"/>
                </a:cubicBezTo>
                <a:cubicBezTo>
                  <a:pt x="1636395" y="817613"/>
                  <a:pt x="1636395" y="1113841"/>
                  <a:pt x="1636395" y="1411021"/>
                </a:cubicBezTo>
                <a:cubicBezTo>
                  <a:pt x="1636395" y="1511986"/>
                  <a:pt x="1569720" y="1579613"/>
                  <a:pt x="1470660" y="1579613"/>
                </a:cubicBezTo>
                <a:cubicBezTo>
                  <a:pt x="1035368" y="1580566"/>
                  <a:pt x="601028" y="1580566"/>
                  <a:pt x="165735" y="1579613"/>
                </a:cubicBezTo>
                <a:cubicBezTo>
                  <a:pt x="63818" y="1579613"/>
                  <a:pt x="0" y="1513891"/>
                  <a:pt x="0" y="1411974"/>
                </a:cubicBezTo>
                <a:cubicBezTo>
                  <a:pt x="0" y="1113841"/>
                  <a:pt x="0" y="814756"/>
                  <a:pt x="0" y="516624"/>
                </a:cubicBezTo>
                <a:cubicBezTo>
                  <a:pt x="0" y="415659"/>
                  <a:pt x="65722" y="348984"/>
                  <a:pt x="166688" y="348984"/>
                </a:cubicBezTo>
                <a:cubicBezTo>
                  <a:pt x="254318" y="348031"/>
                  <a:pt x="342900" y="348984"/>
                  <a:pt x="434340" y="348984"/>
                </a:cubicBezTo>
                <a:close/>
                <a:moveTo>
                  <a:pt x="504825" y="881431"/>
                </a:moveTo>
                <a:cubicBezTo>
                  <a:pt x="504825" y="941438"/>
                  <a:pt x="504825" y="994779"/>
                  <a:pt x="504825" y="1051929"/>
                </a:cubicBezTo>
                <a:cubicBezTo>
                  <a:pt x="562928" y="1051929"/>
                  <a:pt x="617220" y="1053834"/>
                  <a:pt x="670560" y="1050976"/>
                </a:cubicBezTo>
                <a:cubicBezTo>
                  <a:pt x="716280" y="1049071"/>
                  <a:pt x="733425" y="1068121"/>
                  <a:pt x="732472" y="1112888"/>
                </a:cubicBezTo>
                <a:cubicBezTo>
                  <a:pt x="730568" y="1168134"/>
                  <a:pt x="732472" y="1222426"/>
                  <a:pt x="732472" y="1279576"/>
                </a:cubicBezTo>
                <a:cubicBezTo>
                  <a:pt x="791528" y="1279576"/>
                  <a:pt x="844868" y="1279576"/>
                  <a:pt x="902970" y="1279576"/>
                </a:cubicBezTo>
                <a:cubicBezTo>
                  <a:pt x="902970" y="1235761"/>
                  <a:pt x="902970" y="1194804"/>
                  <a:pt x="902970" y="1154799"/>
                </a:cubicBezTo>
                <a:cubicBezTo>
                  <a:pt x="902970" y="1051929"/>
                  <a:pt x="902970" y="1051929"/>
                  <a:pt x="1002983" y="1051929"/>
                </a:cubicBezTo>
                <a:cubicBezTo>
                  <a:pt x="1044893" y="1051929"/>
                  <a:pt x="1087755" y="1051929"/>
                  <a:pt x="1131570" y="1051929"/>
                </a:cubicBezTo>
                <a:cubicBezTo>
                  <a:pt x="1131570" y="992874"/>
                  <a:pt x="1131570" y="938581"/>
                  <a:pt x="1131570" y="881431"/>
                </a:cubicBezTo>
                <a:cubicBezTo>
                  <a:pt x="1072515" y="881431"/>
                  <a:pt x="1017270" y="881431"/>
                  <a:pt x="962025" y="881431"/>
                </a:cubicBezTo>
                <a:cubicBezTo>
                  <a:pt x="921068" y="881431"/>
                  <a:pt x="901065" y="863334"/>
                  <a:pt x="902018" y="820471"/>
                </a:cubicBezTo>
                <a:cubicBezTo>
                  <a:pt x="903922" y="765226"/>
                  <a:pt x="902018" y="709981"/>
                  <a:pt x="902018" y="652831"/>
                </a:cubicBezTo>
                <a:cubicBezTo>
                  <a:pt x="842010" y="652831"/>
                  <a:pt x="787718" y="652831"/>
                  <a:pt x="731520" y="652831"/>
                </a:cubicBezTo>
                <a:cubicBezTo>
                  <a:pt x="731520" y="709029"/>
                  <a:pt x="731520" y="760463"/>
                  <a:pt x="731520" y="812851"/>
                </a:cubicBezTo>
                <a:cubicBezTo>
                  <a:pt x="731520" y="869049"/>
                  <a:pt x="720090" y="880479"/>
                  <a:pt x="665797" y="880479"/>
                </a:cubicBezTo>
                <a:cubicBezTo>
                  <a:pt x="612458" y="881431"/>
                  <a:pt x="559118" y="881431"/>
                  <a:pt x="504825" y="881431"/>
                </a:cubicBezTo>
                <a:close/>
                <a:moveTo>
                  <a:pt x="516255" y="346126"/>
                </a:moveTo>
                <a:cubicBezTo>
                  <a:pt x="722947" y="346126"/>
                  <a:pt x="925830" y="346126"/>
                  <a:pt x="1129665" y="346126"/>
                </a:cubicBezTo>
                <a:cubicBezTo>
                  <a:pt x="1119188" y="208966"/>
                  <a:pt x="989647" y="86093"/>
                  <a:pt x="850583" y="79426"/>
                </a:cubicBezTo>
                <a:cubicBezTo>
                  <a:pt x="679133" y="70854"/>
                  <a:pt x="543878" y="176581"/>
                  <a:pt x="516255" y="34612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744394D-4C03-4338-B0A0-6DDFDAFF7178}"/>
              </a:ext>
            </a:extLst>
          </p:cNvPr>
          <p:cNvSpPr/>
          <p:nvPr/>
        </p:nvSpPr>
        <p:spPr>
          <a:xfrm>
            <a:off x="1670903" y="275247"/>
            <a:ext cx="441861" cy="330363"/>
          </a:xfrm>
          <a:custGeom>
            <a:avLst/>
            <a:gdLst>
              <a:gd name="connsiteX0" fmla="*/ 549912 w 1819275"/>
              <a:gd name="connsiteY0" fmla="*/ 1441204 h 1828800"/>
              <a:gd name="connsiteX1" fmla="*/ 387035 w 1819275"/>
              <a:gd name="connsiteY1" fmla="*/ 1605987 h 1828800"/>
              <a:gd name="connsiteX2" fmla="*/ 459424 w 1819275"/>
              <a:gd name="connsiteY2" fmla="*/ 1663137 h 1828800"/>
              <a:gd name="connsiteX3" fmla="*/ 460377 w 1819275"/>
              <a:gd name="connsiteY3" fmla="*/ 1738384 h 1828800"/>
              <a:gd name="connsiteX4" fmla="*/ 457519 w 1819275"/>
              <a:gd name="connsiteY4" fmla="*/ 1742194 h 1828800"/>
              <a:gd name="connsiteX5" fmla="*/ 251779 w 1819275"/>
              <a:gd name="connsiteY5" fmla="*/ 1747909 h 1828800"/>
              <a:gd name="connsiteX6" fmla="*/ 26037 w 1819275"/>
              <a:gd name="connsiteY6" fmla="*/ 1523119 h 1828800"/>
              <a:gd name="connsiteX7" fmla="*/ 24132 w 1819275"/>
              <a:gd name="connsiteY7" fmla="*/ 1435489 h 1828800"/>
              <a:gd name="connsiteX8" fmla="*/ 91759 w 1819275"/>
              <a:gd name="connsiteY8" fmla="*/ 1367862 h 1828800"/>
              <a:gd name="connsiteX9" fmla="*/ 162244 w 1819275"/>
              <a:gd name="connsiteY9" fmla="*/ 1365957 h 1828800"/>
              <a:gd name="connsiteX10" fmla="*/ 224157 w 1819275"/>
              <a:gd name="connsiteY10" fmla="*/ 1434537 h 1828800"/>
              <a:gd name="connsiteX11" fmla="*/ 386082 w 1819275"/>
              <a:gd name="connsiteY11" fmla="*/ 1270707 h 1828800"/>
              <a:gd name="connsiteX12" fmla="*/ 327027 w 1819275"/>
              <a:gd name="connsiteY12" fmla="*/ 1224987 h 1828800"/>
              <a:gd name="connsiteX13" fmla="*/ 327979 w 1819275"/>
              <a:gd name="connsiteY13" fmla="*/ 1130689 h 1828800"/>
              <a:gd name="connsiteX14" fmla="*/ 1042354 w 1819275"/>
              <a:gd name="connsiteY14" fmla="*/ 411552 h 1828800"/>
              <a:gd name="connsiteX15" fmla="*/ 1321437 w 1819275"/>
              <a:gd name="connsiteY15" fmla="*/ 265819 h 1828800"/>
              <a:gd name="connsiteX16" fmla="*/ 1538607 w 1819275"/>
              <a:gd name="connsiteY16" fmla="*/ 213432 h 1828800"/>
              <a:gd name="connsiteX17" fmla="*/ 1581469 w 1819275"/>
              <a:gd name="connsiteY17" fmla="*/ 186762 h 1828800"/>
              <a:gd name="connsiteX18" fmla="*/ 1739585 w 1819275"/>
              <a:gd name="connsiteY18" fmla="*/ 28646 h 1828800"/>
              <a:gd name="connsiteX19" fmla="*/ 1811974 w 1819275"/>
              <a:gd name="connsiteY19" fmla="*/ 13407 h 1828800"/>
              <a:gd name="connsiteX20" fmla="*/ 1797687 w 1819275"/>
              <a:gd name="connsiteY20" fmla="*/ 90559 h 1828800"/>
              <a:gd name="connsiteX21" fmla="*/ 1617665 w 1819275"/>
              <a:gd name="connsiteY21" fmla="*/ 294394 h 1828800"/>
              <a:gd name="connsiteX22" fmla="*/ 1547179 w 1819275"/>
              <a:gd name="connsiteY22" fmla="*/ 559189 h 1828800"/>
              <a:gd name="connsiteX23" fmla="*/ 1416687 w 1819275"/>
              <a:gd name="connsiteY23" fmla="*/ 783027 h 1828800"/>
              <a:gd name="connsiteX24" fmla="*/ 711837 w 1819275"/>
              <a:gd name="connsiteY24" fmla="*/ 1485019 h 1828800"/>
              <a:gd name="connsiteX25" fmla="*/ 586107 w 1819275"/>
              <a:gd name="connsiteY25" fmla="*/ 1485971 h 1828800"/>
              <a:gd name="connsiteX26" fmla="*/ 549912 w 1819275"/>
              <a:gd name="connsiteY26" fmla="*/ 1441204 h 1828800"/>
              <a:gd name="connsiteX27" fmla="*/ 643257 w 1819275"/>
              <a:gd name="connsiteY27" fmla="*/ 1421202 h 1828800"/>
              <a:gd name="connsiteX28" fmla="*/ 1397637 w 1819275"/>
              <a:gd name="connsiteY28" fmla="*/ 667774 h 1828800"/>
              <a:gd name="connsiteX29" fmla="*/ 1156654 w 1819275"/>
              <a:gd name="connsiteY29" fmla="*/ 418219 h 1828800"/>
              <a:gd name="connsiteX30" fmla="*/ 1109982 w 1819275"/>
              <a:gd name="connsiteY30" fmla="*/ 466796 h 1828800"/>
              <a:gd name="connsiteX31" fmla="*/ 1224282 w 1819275"/>
              <a:gd name="connsiteY31" fmla="*/ 576334 h 1828800"/>
              <a:gd name="connsiteX32" fmla="*/ 1236665 w 1819275"/>
              <a:gd name="connsiteY32" fmla="*/ 645866 h 1828800"/>
              <a:gd name="connsiteX33" fmla="*/ 1163322 w 1819275"/>
              <a:gd name="connsiteY33" fmla="*/ 634437 h 1828800"/>
              <a:gd name="connsiteX34" fmla="*/ 1062357 w 1819275"/>
              <a:gd name="connsiteY34" fmla="*/ 523946 h 1828800"/>
              <a:gd name="connsiteX35" fmla="*/ 983299 w 1819275"/>
              <a:gd name="connsiteY35" fmla="*/ 595384 h 1828800"/>
              <a:gd name="connsiteX36" fmla="*/ 1054737 w 1819275"/>
              <a:gd name="connsiteY36" fmla="*/ 662059 h 1828800"/>
              <a:gd name="connsiteX37" fmla="*/ 1061404 w 1819275"/>
              <a:gd name="connsiteY37" fmla="*/ 728734 h 1828800"/>
              <a:gd name="connsiteX38" fmla="*/ 994729 w 1819275"/>
              <a:gd name="connsiteY38" fmla="*/ 722066 h 1828800"/>
              <a:gd name="connsiteX39" fmla="*/ 932817 w 1819275"/>
              <a:gd name="connsiteY39" fmla="*/ 656344 h 1828800"/>
              <a:gd name="connsiteX40" fmla="*/ 861379 w 1819275"/>
              <a:gd name="connsiteY40" fmla="*/ 714446 h 1828800"/>
              <a:gd name="connsiteX41" fmla="*/ 985204 w 1819275"/>
              <a:gd name="connsiteY41" fmla="*/ 832557 h 1828800"/>
              <a:gd name="connsiteX42" fmla="*/ 991872 w 1819275"/>
              <a:gd name="connsiteY42" fmla="*/ 885896 h 1828800"/>
              <a:gd name="connsiteX43" fmla="*/ 943294 w 1819275"/>
              <a:gd name="connsiteY43" fmla="*/ 899232 h 1828800"/>
              <a:gd name="connsiteX44" fmla="*/ 909957 w 1819275"/>
              <a:gd name="connsiteY44" fmla="*/ 873514 h 1828800"/>
              <a:gd name="connsiteX45" fmla="*/ 814707 w 1819275"/>
              <a:gd name="connsiteY45" fmla="*/ 763024 h 1828800"/>
              <a:gd name="connsiteX46" fmla="*/ 803277 w 1819275"/>
              <a:gd name="connsiteY46" fmla="*/ 777312 h 1828800"/>
              <a:gd name="connsiteX47" fmla="*/ 731840 w 1819275"/>
              <a:gd name="connsiteY47" fmla="*/ 843034 h 1828800"/>
              <a:gd name="connsiteX48" fmla="*/ 806135 w 1819275"/>
              <a:gd name="connsiteY48" fmla="*/ 908757 h 1828800"/>
              <a:gd name="connsiteX49" fmla="*/ 813754 w 1819275"/>
              <a:gd name="connsiteY49" fmla="*/ 973527 h 1828800"/>
              <a:gd name="connsiteX50" fmla="*/ 748985 w 1819275"/>
              <a:gd name="connsiteY50" fmla="*/ 966859 h 1828800"/>
              <a:gd name="connsiteX51" fmla="*/ 686119 w 1819275"/>
              <a:gd name="connsiteY51" fmla="*/ 891612 h 1828800"/>
              <a:gd name="connsiteX52" fmla="*/ 673737 w 1819275"/>
              <a:gd name="connsiteY52" fmla="*/ 903041 h 1828800"/>
              <a:gd name="connsiteX53" fmla="*/ 613729 w 1819275"/>
              <a:gd name="connsiteY53" fmla="*/ 956382 h 1828800"/>
              <a:gd name="connsiteX54" fmla="*/ 733744 w 1819275"/>
              <a:gd name="connsiteY54" fmla="*/ 1067824 h 1828800"/>
              <a:gd name="connsiteX55" fmla="*/ 744222 w 1819275"/>
              <a:gd name="connsiteY55" fmla="*/ 1138309 h 1828800"/>
              <a:gd name="connsiteX56" fmla="*/ 674690 w 1819275"/>
              <a:gd name="connsiteY56" fmla="*/ 1126879 h 1828800"/>
              <a:gd name="connsiteX57" fmla="*/ 566104 w 1819275"/>
              <a:gd name="connsiteY57" fmla="*/ 1010674 h 1828800"/>
              <a:gd name="connsiteX58" fmla="*/ 490857 w 1819275"/>
              <a:gd name="connsiteY58" fmla="*/ 1087827 h 1828800"/>
              <a:gd name="connsiteX59" fmla="*/ 565152 w 1819275"/>
              <a:gd name="connsiteY59" fmla="*/ 1155454 h 1828800"/>
              <a:gd name="connsiteX60" fmla="*/ 568010 w 1819275"/>
              <a:gd name="connsiteY60" fmla="*/ 1221177 h 1828800"/>
              <a:gd name="connsiteX61" fmla="*/ 507049 w 1819275"/>
              <a:gd name="connsiteY61" fmla="*/ 1212604 h 1828800"/>
              <a:gd name="connsiteX62" fmla="*/ 436565 w 1819275"/>
              <a:gd name="connsiteY62" fmla="*/ 1137357 h 1828800"/>
              <a:gd name="connsiteX63" fmla="*/ 398465 w 1819275"/>
              <a:gd name="connsiteY63" fmla="*/ 1172599 h 1828800"/>
              <a:gd name="connsiteX64" fmla="*/ 417515 w 1819275"/>
              <a:gd name="connsiteY64" fmla="*/ 1196412 h 1828800"/>
              <a:gd name="connsiteX65" fmla="*/ 643257 w 1819275"/>
              <a:gd name="connsiteY65" fmla="*/ 1421202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19275" h="1828800">
                <a:moveTo>
                  <a:pt x="549912" y="1441204"/>
                </a:moveTo>
                <a:cubicBezTo>
                  <a:pt x="494667" y="1497402"/>
                  <a:pt x="447042" y="1545979"/>
                  <a:pt x="387035" y="1605987"/>
                </a:cubicBezTo>
                <a:cubicBezTo>
                  <a:pt x="409894" y="1624084"/>
                  <a:pt x="435612" y="1642182"/>
                  <a:pt x="459424" y="1663137"/>
                </a:cubicBezTo>
                <a:cubicBezTo>
                  <a:pt x="485142" y="1686949"/>
                  <a:pt x="484190" y="1712666"/>
                  <a:pt x="460377" y="1738384"/>
                </a:cubicBezTo>
                <a:cubicBezTo>
                  <a:pt x="459424" y="1739337"/>
                  <a:pt x="458472" y="1740289"/>
                  <a:pt x="457519" y="1742194"/>
                </a:cubicBezTo>
                <a:cubicBezTo>
                  <a:pt x="341315" y="1857446"/>
                  <a:pt x="361317" y="1858399"/>
                  <a:pt x="251779" y="1747909"/>
                </a:cubicBezTo>
                <a:cubicBezTo>
                  <a:pt x="177484" y="1672662"/>
                  <a:pt x="102237" y="1596462"/>
                  <a:pt x="26037" y="1523119"/>
                </a:cubicBezTo>
                <a:cubicBezTo>
                  <a:pt x="-5396" y="1492639"/>
                  <a:pt x="-11110" y="1466921"/>
                  <a:pt x="24132" y="1435489"/>
                </a:cubicBezTo>
                <a:cubicBezTo>
                  <a:pt x="47944" y="1414534"/>
                  <a:pt x="69852" y="1391674"/>
                  <a:pt x="91759" y="1367862"/>
                </a:cubicBezTo>
                <a:cubicBezTo>
                  <a:pt x="115572" y="1343096"/>
                  <a:pt x="139384" y="1345002"/>
                  <a:pt x="162244" y="1365957"/>
                </a:cubicBezTo>
                <a:cubicBezTo>
                  <a:pt x="185104" y="1387864"/>
                  <a:pt x="205107" y="1412629"/>
                  <a:pt x="224157" y="1434537"/>
                </a:cubicBezTo>
                <a:cubicBezTo>
                  <a:pt x="278449" y="1380244"/>
                  <a:pt x="327027" y="1330714"/>
                  <a:pt x="386082" y="1270707"/>
                </a:cubicBezTo>
                <a:cubicBezTo>
                  <a:pt x="368937" y="1257371"/>
                  <a:pt x="346077" y="1243084"/>
                  <a:pt x="327027" y="1224987"/>
                </a:cubicBezTo>
                <a:cubicBezTo>
                  <a:pt x="287974" y="1186887"/>
                  <a:pt x="288927" y="1169741"/>
                  <a:pt x="327979" y="1130689"/>
                </a:cubicBezTo>
                <a:cubicBezTo>
                  <a:pt x="567057" y="891612"/>
                  <a:pt x="809944" y="656344"/>
                  <a:pt x="1042354" y="411552"/>
                </a:cubicBezTo>
                <a:cubicBezTo>
                  <a:pt x="1122365" y="326779"/>
                  <a:pt x="1215710" y="290584"/>
                  <a:pt x="1321437" y="265819"/>
                </a:cubicBezTo>
                <a:cubicBezTo>
                  <a:pt x="1393827" y="248674"/>
                  <a:pt x="1466217" y="232482"/>
                  <a:pt x="1538607" y="213432"/>
                </a:cubicBezTo>
                <a:cubicBezTo>
                  <a:pt x="1554799" y="209621"/>
                  <a:pt x="1570040" y="198191"/>
                  <a:pt x="1581469" y="186762"/>
                </a:cubicBezTo>
                <a:cubicBezTo>
                  <a:pt x="1634810" y="135327"/>
                  <a:pt x="1687197" y="81987"/>
                  <a:pt x="1739585" y="28646"/>
                </a:cubicBezTo>
                <a:cubicBezTo>
                  <a:pt x="1760540" y="7691"/>
                  <a:pt x="1783399" y="-15168"/>
                  <a:pt x="1811974" y="13407"/>
                </a:cubicBezTo>
                <a:cubicBezTo>
                  <a:pt x="1841502" y="42934"/>
                  <a:pt x="1819594" y="66746"/>
                  <a:pt x="1797687" y="90559"/>
                </a:cubicBezTo>
                <a:cubicBezTo>
                  <a:pt x="1735774" y="157234"/>
                  <a:pt x="1659574" y="216289"/>
                  <a:pt x="1617665" y="294394"/>
                </a:cubicBezTo>
                <a:cubicBezTo>
                  <a:pt x="1575754" y="373452"/>
                  <a:pt x="1564324" y="469654"/>
                  <a:pt x="1547179" y="559189"/>
                </a:cubicBezTo>
                <a:cubicBezTo>
                  <a:pt x="1529082" y="650629"/>
                  <a:pt x="1483362" y="719209"/>
                  <a:pt x="1416687" y="783027"/>
                </a:cubicBezTo>
                <a:cubicBezTo>
                  <a:pt x="1179515" y="1014484"/>
                  <a:pt x="947104" y="1250704"/>
                  <a:pt x="711837" y="1485019"/>
                </a:cubicBezTo>
                <a:cubicBezTo>
                  <a:pt x="652782" y="1544074"/>
                  <a:pt x="645162" y="1545027"/>
                  <a:pt x="586107" y="1485971"/>
                </a:cubicBezTo>
                <a:cubicBezTo>
                  <a:pt x="574677" y="1471684"/>
                  <a:pt x="563247" y="1456444"/>
                  <a:pt x="549912" y="1441204"/>
                </a:cubicBezTo>
                <a:close/>
                <a:moveTo>
                  <a:pt x="643257" y="1421202"/>
                </a:moveTo>
                <a:cubicBezTo>
                  <a:pt x="899479" y="1165932"/>
                  <a:pt x="1151892" y="912566"/>
                  <a:pt x="1397637" y="667774"/>
                </a:cubicBezTo>
                <a:cubicBezTo>
                  <a:pt x="1319532" y="586812"/>
                  <a:pt x="1239522" y="503944"/>
                  <a:pt x="1156654" y="418219"/>
                </a:cubicBezTo>
                <a:cubicBezTo>
                  <a:pt x="1142367" y="433459"/>
                  <a:pt x="1128079" y="448699"/>
                  <a:pt x="1109982" y="466796"/>
                </a:cubicBezTo>
                <a:cubicBezTo>
                  <a:pt x="1150940" y="505849"/>
                  <a:pt x="1187135" y="541091"/>
                  <a:pt x="1224282" y="576334"/>
                </a:cubicBezTo>
                <a:cubicBezTo>
                  <a:pt x="1245237" y="596337"/>
                  <a:pt x="1261429" y="620149"/>
                  <a:pt x="1236665" y="645866"/>
                </a:cubicBezTo>
                <a:cubicBezTo>
                  <a:pt x="1209994" y="673489"/>
                  <a:pt x="1185229" y="657296"/>
                  <a:pt x="1163322" y="634437"/>
                </a:cubicBezTo>
                <a:cubicBezTo>
                  <a:pt x="1128079" y="596337"/>
                  <a:pt x="1092837" y="558237"/>
                  <a:pt x="1062357" y="523946"/>
                </a:cubicBezTo>
                <a:cubicBezTo>
                  <a:pt x="1030924" y="552521"/>
                  <a:pt x="1009017" y="572524"/>
                  <a:pt x="983299" y="595384"/>
                </a:cubicBezTo>
                <a:cubicBezTo>
                  <a:pt x="1008065" y="619196"/>
                  <a:pt x="1031877" y="640152"/>
                  <a:pt x="1054737" y="662059"/>
                </a:cubicBezTo>
                <a:cubicBezTo>
                  <a:pt x="1075692" y="682062"/>
                  <a:pt x="1084265" y="705874"/>
                  <a:pt x="1061404" y="728734"/>
                </a:cubicBezTo>
                <a:cubicBezTo>
                  <a:pt x="1039497" y="750641"/>
                  <a:pt x="1014732" y="743021"/>
                  <a:pt x="994729" y="722066"/>
                </a:cubicBezTo>
                <a:cubicBezTo>
                  <a:pt x="972822" y="698254"/>
                  <a:pt x="949962" y="674441"/>
                  <a:pt x="932817" y="656344"/>
                </a:cubicBezTo>
                <a:cubicBezTo>
                  <a:pt x="907099" y="677299"/>
                  <a:pt x="888049" y="692539"/>
                  <a:pt x="861379" y="714446"/>
                </a:cubicBezTo>
                <a:cubicBezTo>
                  <a:pt x="906147" y="756357"/>
                  <a:pt x="948057" y="792552"/>
                  <a:pt x="985204" y="832557"/>
                </a:cubicBezTo>
                <a:cubicBezTo>
                  <a:pt x="995682" y="843987"/>
                  <a:pt x="998540" y="871609"/>
                  <a:pt x="991872" y="885896"/>
                </a:cubicBezTo>
                <a:cubicBezTo>
                  <a:pt x="987110" y="896374"/>
                  <a:pt x="960440" y="900184"/>
                  <a:pt x="943294" y="899232"/>
                </a:cubicBezTo>
                <a:cubicBezTo>
                  <a:pt x="931865" y="898279"/>
                  <a:pt x="919482" y="883991"/>
                  <a:pt x="909957" y="873514"/>
                </a:cubicBezTo>
                <a:cubicBezTo>
                  <a:pt x="877572" y="837319"/>
                  <a:pt x="846140" y="800171"/>
                  <a:pt x="814707" y="763024"/>
                </a:cubicBezTo>
                <a:cubicBezTo>
                  <a:pt x="810897" y="767787"/>
                  <a:pt x="807087" y="772549"/>
                  <a:pt x="803277" y="777312"/>
                </a:cubicBezTo>
                <a:cubicBezTo>
                  <a:pt x="781369" y="797314"/>
                  <a:pt x="760415" y="817316"/>
                  <a:pt x="731840" y="843034"/>
                </a:cubicBezTo>
                <a:cubicBezTo>
                  <a:pt x="758510" y="866846"/>
                  <a:pt x="782322" y="887802"/>
                  <a:pt x="806135" y="908757"/>
                </a:cubicBezTo>
                <a:cubicBezTo>
                  <a:pt x="828042" y="928759"/>
                  <a:pt x="836615" y="956382"/>
                  <a:pt x="813754" y="973527"/>
                </a:cubicBezTo>
                <a:cubicBezTo>
                  <a:pt x="800419" y="983052"/>
                  <a:pt x="764224" y="978289"/>
                  <a:pt x="748985" y="966859"/>
                </a:cubicBezTo>
                <a:cubicBezTo>
                  <a:pt x="723267" y="947809"/>
                  <a:pt x="707074" y="917329"/>
                  <a:pt x="686119" y="891612"/>
                </a:cubicBezTo>
                <a:cubicBezTo>
                  <a:pt x="682310" y="895421"/>
                  <a:pt x="677547" y="899232"/>
                  <a:pt x="673737" y="903041"/>
                </a:cubicBezTo>
                <a:cubicBezTo>
                  <a:pt x="656592" y="918282"/>
                  <a:pt x="638494" y="934474"/>
                  <a:pt x="613729" y="956382"/>
                </a:cubicBezTo>
                <a:cubicBezTo>
                  <a:pt x="656592" y="996387"/>
                  <a:pt x="695644" y="1031629"/>
                  <a:pt x="733744" y="1067824"/>
                </a:cubicBezTo>
                <a:cubicBezTo>
                  <a:pt x="755652" y="1088779"/>
                  <a:pt x="768035" y="1113544"/>
                  <a:pt x="744222" y="1138309"/>
                </a:cubicBezTo>
                <a:cubicBezTo>
                  <a:pt x="719457" y="1163074"/>
                  <a:pt x="694692" y="1148787"/>
                  <a:pt x="674690" y="1126879"/>
                </a:cubicBezTo>
                <a:cubicBezTo>
                  <a:pt x="639447" y="1088779"/>
                  <a:pt x="603252" y="1050679"/>
                  <a:pt x="566104" y="1010674"/>
                </a:cubicBezTo>
                <a:cubicBezTo>
                  <a:pt x="538482" y="1038296"/>
                  <a:pt x="518479" y="1060204"/>
                  <a:pt x="490857" y="1087827"/>
                </a:cubicBezTo>
                <a:cubicBezTo>
                  <a:pt x="516574" y="1110687"/>
                  <a:pt x="541340" y="1132594"/>
                  <a:pt x="565152" y="1155454"/>
                </a:cubicBezTo>
                <a:cubicBezTo>
                  <a:pt x="586107" y="1175457"/>
                  <a:pt x="592774" y="1204032"/>
                  <a:pt x="568010" y="1221177"/>
                </a:cubicBezTo>
                <a:cubicBezTo>
                  <a:pt x="554674" y="1229749"/>
                  <a:pt x="522290" y="1224034"/>
                  <a:pt x="507049" y="1212604"/>
                </a:cubicBezTo>
                <a:cubicBezTo>
                  <a:pt x="481332" y="1193554"/>
                  <a:pt x="461329" y="1164979"/>
                  <a:pt x="436565" y="1137357"/>
                </a:cubicBezTo>
                <a:cubicBezTo>
                  <a:pt x="419419" y="1153549"/>
                  <a:pt x="409894" y="1162121"/>
                  <a:pt x="398465" y="1172599"/>
                </a:cubicBezTo>
                <a:cubicBezTo>
                  <a:pt x="407990" y="1184029"/>
                  <a:pt x="412752" y="1190696"/>
                  <a:pt x="417515" y="1196412"/>
                </a:cubicBezTo>
                <a:cubicBezTo>
                  <a:pt x="495619" y="1272612"/>
                  <a:pt x="571819" y="1348812"/>
                  <a:pt x="643257" y="142120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6076825-A6FA-4522-B683-8F7C95476377}"/>
              </a:ext>
            </a:extLst>
          </p:cNvPr>
          <p:cNvSpPr/>
          <p:nvPr/>
        </p:nvSpPr>
        <p:spPr>
          <a:xfrm>
            <a:off x="4308" y="294792"/>
            <a:ext cx="509251" cy="279203"/>
          </a:xfrm>
          <a:custGeom>
            <a:avLst/>
            <a:gdLst>
              <a:gd name="connsiteX0" fmla="*/ 285241 w 438171"/>
              <a:gd name="connsiteY0" fmla="*/ 156774 h 322994"/>
              <a:gd name="connsiteX1" fmla="*/ 250805 w 438171"/>
              <a:gd name="connsiteY1" fmla="*/ 191807 h 322994"/>
              <a:gd name="connsiteX2" fmla="*/ 285639 w 438171"/>
              <a:gd name="connsiteY2" fmla="*/ 225646 h 322994"/>
              <a:gd name="connsiteX3" fmla="*/ 320273 w 438171"/>
              <a:gd name="connsiteY3" fmla="*/ 190812 h 322994"/>
              <a:gd name="connsiteX4" fmla="*/ 285241 w 438171"/>
              <a:gd name="connsiteY4" fmla="*/ 156774 h 322994"/>
              <a:gd name="connsiteX5" fmla="*/ 286435 w 438171"/>
              <a:gd name="connsiteY5" fmla="*/ 113978 h 322994"/>
              <a:gd name="connsiteX6" fmla="*/ 362671 w 438171"/>
              <a:gd name="connsiteY6" fmla="*/ 190812 h 322994"/>
              <a:gd name="connsiteX7" fmla="*/ 285440 w 438171"/>
              <a:gd name="connsiteY7" fmla="*/ 267844 h 322994"/>
              <a:gd name="connsiteX8" fmla="*/ 209004 w 438171"/>
              <a:gd name="connsiteY8" fmla="*/ 190613 h 322994"/>
              <a:gd name="connsiteX9" fmla="*/ 286435 w 438171"/>
              <a:gd name="connsiteY9" fmla="*/ 113978 h 322994"/>
              <a:gd name="connsiteX10" fmla="*/ 286236 w 438171"/>
              <a:gd name="connsiteY10" fmla="*/ 97457 h 322994"/>
              <a:gd name="connsiteX11" fmla="*/ 192084 w 438171"/>
              <a:gd name="connsiteY11" fmla="*/ 190414 h 322994"/>
              <a:gd name="connsiteX12" fmla="*/ 282056 w 438171"/>
              <a:gd name="connsiteY12" fmla="*/ 284565 h 322994"/>
              <a:gd name="connsiteX13" fmla="*/ 378993 w 438171"/>
              <a:gd name="connsiteY13" fmla="*/ 193798 h 322994"/>
              <a:gd name="connsiteX14" fmla="*/ 286236 w 438171"/>
              <a:gd name="connsiteY14" fmla="*/ 97457 h 322994"/>
              <a:gd name="connsiteX15" fmla="*/ 166407 w 438171"/>
              <a:gd name="connsiteY15" fmla="*/ 89893 h 322994"/>
              <a:gd name="connsiteX16" fmla="*/ 285639 w 438171"/>
              <a:gd name="connsiteY16" fmla="*/ 90291 h 322994"/>
              <a:gd name="connsiteX17" fmla="*/ 405069 w 438171"/>
              <a:gd name="connsiteY17" fmla="*/ 90092 h 322994"/>
              <a:gd name="connsiteX18" fmla="*/ 419600 w 438171"/>
              <a:gd name="connsiteY18" fmla="*/ 98850 h 322994"/>
              <a:gd name="connsiteX19" fmla="*/ 415022 w 438171"/>
              <a:gd name="connsiteY19" fmla="*/ 250527 h 322994"/>
              <a:gd name="connsiteX20" fmla="*/ 278075 w 438171"/>
              <a:gd name="connsiteY20" fmla="*/ 322782 h 322994"/>
              <a:gd name="connsiteX21" fmla="*/ 151677 w 438171"/>
              <a:gd name="connsiteY21" fmla="*/ 98452 h 322994"/>
              <a:gd name="connsiteX22" fmla="*/ 166407 w 438171"/>
              <a:gd name="connsiteY22" fmla="*/ 89893 h 322994"/>
              <a:gd name="connsiteX23" fmla="*/ 156304 w 438171"/>
              <a:gd name="connsiteY23" fmla="*/ 494 h 322994"/>
              <a:gd name="connsiteX24" fmla="*/ 197060 w 438171"/>
              <a:gd name="connsiteY24" fmla="*/ 15249 h 322994"/>
              <a:gd name="connsiteX25" fmla="*/ 209402 w 438171"/>
              <a:gd name="connsiteY25" fmla="*/ 39135 h 322994"/>
              <a:gd name="connsiteX26" fmla="*/ 400689 w 438171"/>
              <a:gd name="connsiteY26" fmla="*/ 72575 h 322994"/>
              <a:gd name="connsiteX27" fmla="*/ 169193 w 438171"/>
              <a:gd name="connsiteY27" fmla="*/ 72575 h 322994"/>
              <a:gd name="connsiteX28" fmla="*/ 182131 w 438171"/>
              <a:gd name="connsiteY28" fmla="*/ 59438 h 322994"/>
              <a:gd name="connsiteX29" fmla="*/ 174965 w 438171"/>
              <a:gd name="connsiteY29" fmla="*/ 20225 h 322994"/>
              <a:gd name="connsiteX30" fmla="*/ 135752 w 438171"/>
              <a:gd name="connsiteY30" fmla="*/ 32367 h 322994"/>
              <a:gd name="connsiteX31" fmla="*/ 123212 w 438171"/>
              <a:gd name="connsiteY31" fmla="*/ 78746 h 322994"/>
              <a:gd name="connsiteX32" fmla="*/ 100919 w 438171"/>
              <a:gd name="connsiteY32" fmla="*/ 177873 h 322994"/>
              <a:gd name="connsiteX33" fmla="*/ 49762 w 438171"/>
              <a:gd name="connsiteY33" fmla="*/ 219873 h 322994"/>
              <a:gd name="connsiteX34" fmla="*/ 6170 w 438171"/>
              <a:gd name="connsiteY34" fmla="*/ 213901 h 322994"/>
              <a:gd name="connsiteX35" fmla="*/ 0 w 438171"/>
              <a:gd name="connsiteY35" fmla="*/ 203153 h 322994"/>
              <a:gd name="connsiteX36" fmla="*/ 11346 w 438171"/>
              <a:gd name="connsiteY36" fmla="*/ 197778 h 322994"/>
              <a:gd name="connsiteX37" fmla="*/ 13336 w 438171"/>
              <a:gd name="connsiteY37" fmla="*/ 198177 h 322994"/>
              <a:gd name="connsiteX38" fmla="*/ 89174 w 438171"/>
              <a:gd name="connsiteY38" fmla="*/ 162148 h 322994"/>
              <a:gd name="connsiteX39" fmla="*/ 105298 w 438171"/>
              <a:gd name="connsiteY39" fmla="*/ 85712 h 322994"/>
              <a:gd name="connsiteX40" fmla="*/ 118833 w 438171"/>
              <a:gd name="connsiteY40" fmla="*/ 26196 h 322994"/>
              <a:gd name="connsiteX41" fmla="*/ 156304 w 438171"/>
              <a:gd name="connsiteY41" fmla="*/ 494 h 32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438171" h="322994">
                <a:moveTo>
                  <a:pt x="285241" y="156774"/>
                </a:moveTo>
                <a:cubicBezTo>
                  <a:pt x="266530" y="156973"/>
                  <a:pt x="250407" y="173096"/>
                  <a:pt x="250805" y="191807"/>
                </a:cubicBezTo>
                <a:cubicBezTo>
                  <a:pt x="251203" y="210120"/>
                  <a:pt x="267326" y="225845"/>
                  <a:pt x="285639" y="225646"/>
                </a:cubicBezTo>
                <a:cubicBezTo>
                  <a:pt x="304748" y="225646"/>
                  <a:pt x="320472" y="209921"/>
                  <a:pt x="320273" y="190812"/>
                </a:cubicBezTo>
                <a:cubicBezTo>
                  <a:pt x="320074" y="171902"/>
                  <a:pt x="304548" y="156575"/>
                  <a:pt x="285241" y="156774"/>
                </a:cubicBezTo>
                <a:close/>
                <a:moveTo>
                  <a:pt x="286435" y="113978"/>
                </a:moveTo>
                <a:cubicBezTo>
                  <a:pt x="328434" y="114177"/>
                  <a:pt x="362671" y="148613"/>
                  <a:pt x="362671" y="190812"/>
                </a:cubicBezTo>
                <a:cubicBezTo>
                  <a:pt x="362671" y="233608"/>
                  <a:pt x="328236" y="267844"/>
                  <a:pt x="285440" y="267844"/>
                </a:cubicBezTo>
                <a:cubicBezTo>
                  <a:pt x="242445" y="267844"/>
                  <a:pt x="208805" y="234006"/>
                  <a:pt x="209004" y="190613"/>
                </a:cubicBezTo>
                <a:cubicBezTo>
                  <a:pt x="209004" y="147817"/>
                  <a:pt x="243241" y="113978"/>
                  <a:pt x="286435" y="113978"/>
                </a:cubicBezTo>
                <a:close/>
                <a:moveTo>
                  <a:pt x="286236" y="97457"/>
                </a:moveTo>
                <a:cubicBezTo>
                  <a:pt x="234682" y="97059"/>
                  <a:pt x="192681" y="138262"/>
                  <a:pt x="192084" y="190414"/>
                </a:cubicBezTo>
                <a:cubicBezTo>
                  <a:pt x="191487" y="240773"/>
                  <a:pt x="232890" y="284166"/>
                  <a:pt x="282056" y="284565"/>
                </a:cubicBezTo>
                <a:cubicBezTo>
                  <a:pt x="336198" y="284963"/>
                  <a:pt x="378396" y="245352"/>
                  <a:pt x="378993" y="193798"/>
                </a:cubicBezTo>
                <a:cubicBezTo>
                  <a:pt x="379591" y="140054"/>
                  <a:pt x="338984" y="97855"/>
                  <a:pt x="286236" y="97457"/>
                </a:cubicBezTo>
                <a:close/>
                <a:moveTo>
                  <a:pt x="166407" y="89893"/>
                </a:moveTo>
                <a:cubicBezTo>
                  <a:pt x="206018" y="90490"/>
                  <a:pt x="245828" y="90291"/>
                  <a:pt x="285639" y="90291"/>
                </a:cubicBezTo>
                <a:cubicBezTo>
                  <a:pt x="325449" y="90291"/>
                  <a:pt x="365259" y="90490"/>
                  <a:pt x="405069" y="90092"/>
                </a:cubicBezTo>
                <a:cubicBezTo>
                  <a:pt x="412434" y="90092"/>
                  <a:pt x="416415" y="92480"/>
                  <a:pt x="419600" y="98850"/>
                </a:cubicBezTo>
                <a:cubicBezTo>
                  <a:pt x="445078" y="150205"/>
                  <a:pt x="445078" y="201560"/>
                  <a:pt x="415022" y="250527"/>
                </a:cubicBezTo>
                <a:cubicBezTo>
                  <a:pt x="384169" y="300887"/>
                  <a:pt x="337193" y="325569"/>
                  <a:pt x="278075" y="322782"/>
                </a:cubicBezTo>
                <a:cubicBezTo>
                  <a:pt x="166208" y="317806"/>
                  <a:pt x="98132" y="196186"/>
                  <a:pt x="151677" y="98452"/>
                </a:cubicBezTo>
                <a:cubicBezTo>
                  <a:pt x="155260" y="92082"/>
                  <a:pt x="159042" y="89893"/>
                  <a:pt x="166407" y="89893"/>
                </a:cubicBezTo>
                <a:close/>
                <a:moveTo>
                  <a:pt x="156304" y="494"/>
                </a:moveTo>
                <a:cubicBezTo>
                  <a:pt x="171183" y="-1621"/>
                  <a:pt x="186610" y="3007"/>
                  <a:pt x="197060" y="15249"/>
                </a:cubicBezTo>
                <a:cubicBezTo>
                  <a:pt x="202434" y="21817"/>
                  <a:pt x="205022" y="30775"/>
                  <a:pt x="209402" y="39135"/>
                </a:cubicBezTo>
                <a:cubicBezTo>
                  <a:pt x="278074" y="-277"/>
                  <a:pt x="360680" y="21618"/>
                  <a:pt x="400689" y="72575"/>
                </a:cubicBezTo>
                <a:cubicBezTo>
                  <a:pt x="323856" y="72575"/>
                  <a:pt x="247819" y="72575"/>
                  <a:pt x="169193" y="72575"/>
                </a:cubicBezTo>
                <a:cubicBezTo>
                  <a:pt x="174368" y="67201"/>
                  <a:pt x="178150" y="63220"/>
                  <a:pt x="182131" y="59438"/>
                </a:cubicBezTo>
                <a:cubicBezTo>
                  <a:pt x="194871" y="47495"/>
                  <a:pt x="191288" y="26993"/>
                  <a:pt x="174965" y="20225"/>
                </a:cubicBezTo>
                <a:cubicBezTo>
                  <a:pt x="160236" y="14054"/>
                  <a:pt x="144909" y="18433"/>
                  <a:pt x="135752" y="32367"/>
                </a:cubicBezTo>
                <a:cubicBezTo>
                  <a:pt x="126596" y="46300"/>
                  <a:pt x="124008" y="62423"/>
                  <a:pt x="123212" y="78746"/>
                </a:cubicBezTo>
                <a:cubicBezTo>
                  <a:pt x="121421" y="112982"/>
                  <a:pt x="116843" y="146821"/>
                  <a:pt x="100919" y="177873"/>
                </a:cubicBezTo>
                <a:cubicBezTo>
                  <a:pt x="89772" y="199172"/>
                  <a:pt x="74445" y="215295"/>
                  <a:pt x="49762" y="219873"/>
                </a:cubicBezTo>
                <a:cubicBezTo>
                  <a:pt x="34635" y="222660"/>
                  <a:pt x="19905" y="219873"/>
                  <a:pt x="6170" y="213901"/>
                </a:cubicBezTo>
                <a:cubicBezTo>
                  <a:pt x="3185" y="212508"/>
                  <a:pt x="1990" y="206935"/>
                  <a:pt x="0" y="203153"/>
                </a:cubicBezTo>
                <a:cubicBezTo>
                  <a:pt x="3782" y="201361"/>
                  <a:pt x="7564" y="199371"/>
                  <a:pt x="11346" y="197778"/>
                </a:cubicBezTo>
                <a:cubicBezTo>
                  <a:pt x="11744" y="197579"/>
                  <a:pt x="12540" y="197977"/>
                  <a:pt x="13336" y="198177"/>
                </a:cubicBezTo>
                <a:cubicBezTo>
                  <a:pt x="52549" y="208925"/>
                  <a:pt x="72653" y="199570"/>
                  <a:pt x="89174" y="162148"/>
                </a:cubicBezTo>
                <a:cubicBezTo>
                  <a:pt x="99923" y="137864"/>
                  <a:pt x="103904" y="111987"/>
                  <a:pt x="105298" y="85712"/>
                </a:cubicBezTo>
                <a:cubicBezTo>
                  <a:pt x="106492" y="65011"/>
                  <a:pt x="108483" y="44708"/>
                  <a:pt x="118833" y="26196"/>
                </a:cubicBezTo>
                <a:cubicBezTo>
                  <a:pt x="127094" y="11467"/>
                  <a:pt x="141425" y="2609"/>
                  <a:pt x="156304" y="494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latinLnBrk="0"/>
            <a:endParaRPr lang="en-US" sz="1350">
              <a:solidFill>
                <a:prstClr val="black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86C1188-6531-4BEC-9F3D-F90131E9F3EC}"/>
              </a:ext>
            </a:extLst>
          </p:cNvPr>
          <p:cNvGrpSpPr/>
          <p:nvPr/>
        </p:nvGrpSpPr>
        <p:grpSpPr>
          <a:xfrm>
            <a:off x="513559" y="1874531"/>
            <a:ext cx="7404801" cy="2372833"/>
            <a:chOff x="1254478" y="2962335"/>
            <a:chExt cx="5830292" cy="182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F9C5D9-1591-472D-8891-B836C5307595}"/>
                </a:ext>
              </a:extLst>
            </p:cNvPr>
            <p:cNvSpPr txBox="1"/>
            <p:nvPr/>
          </p:nvSpPr>
          <p:spPr>
            <a:xfrm>
              <a:off x="1409454" y="3073476"/>
              <a:ext cx="4819867" cy="283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 latinLnBrk="0">
                <a:buFont typeface="Arial" panose="020B0604020202020204" pitchFamily="34" charset="0"/>
                <a:buChar char="•"/>
              </a:pPr>
              <a:endParaRPr lang="ko-KR" altLang="en-US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09CE7E-35F9-411D-9617-537572F3A959}"/>
                </a:ext>
              </a:extLst>
            </p:cNvPr>
            <p:cNvSpPr txBox="1"/>
            <p:nvPr/>
          </p:nvSpPr>
          <p:spPr>
            <a:xfrm>
              <a:off x="1254478" y="3768726"/>
              <a:ext cx="5830292" cy="101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latinLnBrk="0">
                <a:buFont typeface="Arial" panose="020B0604020202020204" pitchFamily="34" charset="0"/>
                <a:buChar char="•"/>
              </a:pPr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ข้อสอบแบ่งเป็น 2 ส่วน</a:t>
              </a:r>
              <a:endPara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  <a:p>
              <a:pPr marL="471488" lvl="1" indent="-128588" latinLnBrk="0">
                <a:buFont typeface="Arial" panose="020B0604020202020204" pitchFamily="34" charset="0"/>
                <a:buChar char="•"/>
              </a:pPr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ส่วนที่1</a:t>
              </a:r>
              <a:r>
                <a:rPr lang="en-US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multiple choice180 </a:t>
              </a:r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ข้อ เนื้อหาเป็น </a:t>
              </a:r>
              <a:r>
                <a:rPr lang="en-US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Basic science </a:t>
              </a:r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และ </a:t>
              </a:r>
              <a:r>
                <a:rPr lang="en-US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medical knowledge </a:t>
              </a:r>
              <a:endPara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  <a:p>
              <a:pPr lvl="1" latinLnBrk="0"/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  ใช้เวลาสอบ 3 ชั่วโมง สามารถสอบได้ที่ศูนย์สอบในประเทศต่างๆที่จัดไว้ให้</a:t>
              </a:r>
            </a:p>
            <a:p>
              <a:pPr marL="471488" lvl="1" indent="-128588" latinLnBrk="0">
                <a:buFont typeface="Arial" panose="020B0604020202020204" pitchFamily="34" charset="0"/>
                <a:buChar char="•"/>
              </a:pPr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ส่วนที่2 เป็นการสอบ</a:t>
              </a:r>
              <a:r>
                <a:rPr lang="en-US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OSCE</a:t>
              </a:r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จำเป็นต้องสอบที่ประเทศอังกฤษเท่านั้น</a:t>
              </a:r>
              <a:endPara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6F5FC2-62B6-4C4E-86EB-CEEE85E7C8B5}"/>
                </a:ext>
              </a:extLst>
            </p:cNvPr>
            <p:cNvSpPr txBox="1"/>
            <p:nvPr/>
          </p:nvSpPr>
          <p:spPr>
            <a:xfrm>
              <a:off x="1254478" y="2962335"/>
              <a:ext cx="4819867" cy="780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28588" indent="-128588" latinLnBrk="0">
                <a:buFont typeface="Arial" panose="020B0604020202020204" pitchFamily="34" charset="0"/>
                <a:buChar char="•"/>
              </a:pPr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ขั้นตอนก่อนการสอบ </a:t>
              </a:r>
              <a:r>
                <a:rPr lang="en-US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PLAB test</a:t>
              </a:r>
              <a:endPara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  <a:p>
              <a:pPr latinLnBrk="0"/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        1. สมัคร </a:t>
              </a:r>
              <a:r>
                <a:rPr lang="en-US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GMC online account</a:t>
              </a:r>
              <a:endPara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  <a:p>
              <a:pPr latinLnBrk="0"/>
              <a:r>
                <a:rPr lang="th-TH" sz="2000" b="1" dirty="0">
                  <a:solidFill>
                    <a:prstClr val="black"/>
                  </a:solidFill>
                  <a:latin typeface="TH Mali Grade 6" panose="02000506000000020004" pitchFamily="2" charset="-34"/>
                  <a:cs typeface="TH Mali Grade 6" panose="02000506000000020004" pitchFamily="2" charset="-34"/>
                </a:rPr>
                <a:t>         2. แสดงผลการสอบภาษาอังกฤษ</a:t>
              </a:r>
              <a:endParaRPr lang="ko-KR" altLang="en-US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endParaRPr>
            </a:p>
          </p:txBody>
        </p:sp>
      </p:grpSp>
      <p:sp>
        <p:nvSpPr>
          <p:cNvPr id="45" name="Rectangle 2">
            <a:extLst>
              <a:ext uri="{FF2B5EF4-FFF2-40B4-BE49-F238E27FC236}">
                <a16:creationId xmlns:a16="http://schemas.microsoft.com/office/drawing/2014/main" id="{E03A4252-312A-49DE-B366-68A60763C43E}"/>
              </a:ext>
            </a:extLst>
          </p:cNvPr>
          <p:cNvSpPr/>
          <p:nvPr/>
        </p:nvSpPr>
        <p:spPr>
          <a:xfrm>
            <a:off x="0" y="4599954"/>
            <a:ext cx="9144000" cy="57023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ko-KR" altLang="en-US" sz="2025" dirty="0">
              <a:solidFill>
                <a:prstClr val="white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46" name="TextBox 13">
            <a:extLst>
              <a:ext uri="{FF2B5EF4-FFF2-40B4-BE49-F238E27FC236}">
                <a16:creationId xmlns:a16="http://schemas.microsoft.com/office/drawing/2014/main" id="{E1D8E761-8EFD-44FC-9872-08B346E853DB}"/>
              </a:ext>
            </a:extLst>
          </p:cNvPr>
          <p:cNvSpPr txBox="1"/>
          <p:nvPr/>
        </p:nvSpPr>
        <p:spPr>
          <a:xfrm>
            <a:off x="-22773" y="4631569"/>
            <a:ext cx="96298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th-TH" altLang="ko-KR" sz="22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เมื่อผ่านการทดสอบแล้วก็สามารถที่จะไปขึ้นทะเบียนเพื่อขอฝึกในโรงพยาบาลอีกสองปีต่อได้เลย &gt;&gt;</a:t>
            </a:r>
            <a:r>
              <a:rPr lang="en-US" altLang="ko-KR" sz="2200" b="1" dirty="0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Foundation </a:t>
            </a:r>
            <a:r>
              <a:rPr lang="en-US" altLang="ko-KR" sz="2200" b="1" dirty="0" err="1">
                <a:solidFill>
                  <a:prstClr val="white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programme</a:t>
            </a:r>
            <a:endParaRPr lang="ko-KR" altLang="en-US" sz="2200" b="1" dirty="0">
              <a:solidFill>
                <a:prstClr val="white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48FFA5-8EDA-6842-86E6-9F2D1FFE95D7}"/>
              </a:ext>
            </a:extLst>
          </p:cNvPr>
          <p:cNvSpPr txBox="1"/>
          <p:nvPr/>
        </p:nvSpPr>
        <p:spPr>
          <a:xfrm>
            <a:off x="469525" y="1318688"/>
            <a:ext cx="82049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ือการสอบวัดทักษะความรู้ความสามารถรวมไปถึงความสามารถด้านการสื่อสารสำหรับการทำงานในประเทศอังกฤษ</a:t>
            </a:r>
            <a:endParaRPr lang="en-US" sz="2000" b="1" dirty="0">
              <a:solidFill>
                <a:prstClr val="black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3480" y="2067894"/>
            <a:ext cx="4236821" cy="400110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ผลสอบที่ใช้ในการยื่นต่อ</a:t>
            </a:r>
            <a:r>
              <a: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GMC </a:t>
            </a: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มีอายุ </a:t>
            </a:r>
            <a:r>
              <a: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2</a:t>
            </a: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ปี ตั้งแต่วันที่เริ่มสมัคร</a:t>
            </a:r>
            <a:endParaRPr lang="en-US" sz="2000" b="1" dirty="0">
              <a:solidFill>
                <a:prstClr val="black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116036" y="82557"/>
            <a:ext cx="8937893" cy="998752"/>
          </a:xfrm>
          <a:prstGeom prst="rect">
            <a:avLst/>
          </a:prstGeom>
          <a:solidFill>
            <a:srgbClr val="92D050"/>
          </a:solidFill>
          <a:ln w="381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altLang="ko-KR" sz="2400" dirty="0">
                <a:solidFill>
                  <a:prstClr val="white"/>
                </a:solidFill>
                <a:latin typeface="Arial Rounded MT Bold" panose="020F0704030504030204" pitchFamily="34" charset="0"/>
                <a:cs typeface="Arial" pitchFamily="34" charset="0"/>
              </a:rPr>
              <a:t>Professional and Linguistic Assessments Board test</a:t>
            </a:r>
          </a:p>
        </p:txBody>
      </p: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640" y="3198589"/>
            <a:ext cx="1607587" cy="1278964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3400" y="82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5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77678C-95C8-8A40-BAC8-A86A294F70AC}"/>
              </a:ext>
            </a:extLst>
          </p:cNvPr>
          <p:cNvSpPr txBox="1"/>
          <p:nvPr/>
        </p:nvSpPr>
        <p:spPr>
          <a:xfrm>
            <a:off x="1043608" y="1492802"/>
            <a:ext cx="777686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Foundation </a:t>
            </a:r>
            <a:r>
              <a:rPr lang="en-US" dirty="0" err="1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programme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 for doctors who have just graduated from medical school</a:t>
            </a:r>
          </a:p>
          <a:p>
            <a:pPr marL="342900" indent="-34290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Practice the key skills and knowledge you have learnt in medical school and prepare for </a:t>
            </a:r>
            <a:r>
              <a:rPr lang="en-US" dirty="0" err="1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practising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 as a fully registered doctor in the UK.</a:t>
            </a:r>
          </a:p>
          <a:p>
            <a:pPr marL="342900" indent="-34290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Train the foundation </a:t>
            </a:r>
            <a:r>
              <a:rPr lang="en-US" dirty="0" err="1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programme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 for 2 years (FY1 &amp; FY2) </a:t>
            </a:r>
          </a:p>
          <a:p>
            <a:pPr marL="342900" indent="-34290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After 2-year training</a:t>
            </a:r>
            <a:r>
              <a:rPr lang="th-TH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you can apply training for specialist</a:t>
            </a:r>
          </a:p>
          <a:p>
            <a:pPr marL="342900" indent="-34290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 Rounded MT Bold" panose="020F0704030504030204" pitchFamily="34" charset="0"/>
              </a:rPr>
              <a:t>For more information : www.foundationprogramme.nhs.uk</a:t>
            </a:r>
          </a:p>
          <a:p>
            <a:pPr marL="342900" indent="-342900" latinLnBrk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  <a:latin typeface="Arial Rounded MT Bold" panose="020F0704030504030204" pitchFamily="34" charset="0"/>
              <a:cs typeface="TH SarabunPSK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7824" y="556282"/>
            <a:ext cx="5131742" cy="712274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400" dirty="0">
                <a:solidFill>
                  <a:prstClr val="white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Foundation </a:t>
            </a:r>
            <a:r>
              <a:rPr lang="en-US" sz="2400" dirty="0" err="1">
                <a:solidFill>
                  <a:prstClr val="white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programme</a:t>
            </a:r>
            <a:endParaRPr lang="en-US" sz="2400" dirty="0">
              <a:solidFill>
                <a:prstClr val="white"/>
              </a:solidFill>
              <a:latin typeface="Arial Rounded MT Bold" panose="020F07040305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460686"/>
            <a:ext cx="2195037" cy="903465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251520" y="195486"/>
            <a:ext cx="8640960" cy="475252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pic>
        <p:nvPicPr>
          <p:cNvPr id="5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2099" y="155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2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520" y="195486"/>
            <a:ext cx="8640960" cy="475252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395536" y="339502"/>
            <a:ext cx="8352928" cy="712274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400" dirty="0">
                <a:solidFill>
                  <a:prstClr val="white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Registration for International Medical Graduates (IMGs)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413730D-B5EA-476B-849E-188233B46BB9}"/>
              </a:ext>
            </a:extLst>
          </p:cNvPr>
          <p:cNvSpPr/>
          <p:nvPr/>
        </p:nvSpPr>
        <p:spPr>
          <a:xfrm>
            <a:off x="414473" y="1319257"/>
            <a:ext cx="5544616" cy="1252493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r>
              <a:rPr lang="en-US" sz="1600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Evidence of your primary medical qualification (PMQ)</a:t>
            </a:r>
          </a:p>
          <a:p>
            <a:pPr marL="671513" lvl="1" indent="-214313" latinLnBrk="0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ใบปริญญาบัตร</a:t>
            </a:r>
            <a:r>
              <a:rPr lang="th-TH" sz="2000" b="1" dirty="0" err="1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แพทยศาสตร</a:t>
            </a: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บัณฑิต (</a:t>
            </a:r>
            <a:r>
              <a: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Graduate Medical Diploma)</a:t>
            </a:r>
          </a:p>
          <a:p>
            <a:pPr marL="671513" lvl="1" indent="-214313" latinLnBrk="0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ใบระเบียนแสดงผลการเรียน </a:t>
            </a:r>
            <a:r>
              <a: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(Transcript)</a:t>
            </a:r>
            <a:endParaRPr lang="th-TH" sz="2000" b="1" dirty="0">
              <a:solidFill>
                <a:prstClr val="black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  <a:p>
            <a:pPr marL="671513" lvl="1" indent="-214313" latinLnBrk="0"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ใบอนุญาตประกอบวิชาชีพเวชกรรม </a:t>
            </a:r>
            <a:r>
              <a: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(Medical License)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688BF6E-B6FC-423D-8388-39724D0263CC}"/>
              </a:ext>
            </a:extLst>
          </p:cNvPr>
          <p:cNvSpPr/>
          <p:nvPr/>
        </p:nvSpPr>
        <p:spPr>
          <a:xfrm>
            <a:off x="426685" y="2750097"/>
            <a:ext cx="5544616" cy="721533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r>
              <a:rPr lang="en-US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Internship and Experience</a:t>
            </a:r>
            <a:endParaRPr lang="th-TH" u="sng" dirty="0">
              <a:solidFill>
                <a:prstClr val="black"/>
              </a:solidFill>
              <a:latin typeface="Arial Rounded MT Bold" panose="020F0704030504030204" pitchFamily="34" charset="0"/>
            </a:endParaRPr>
          </a:p>
          <a:p>
            <a:pPr marL="342900" indent="-342900" latinLnBrk="0">
              <a:buClr>
                <a:srgbClr val="CCFFCC"/>
              </a:buClr>
              <a:buFont typeface="Arial" panose="020B0604020202020204" pitchFamily="34" charset="0"/>
              <a:buChar char="•"/>
            </a:pPr>
            <a:r>
              <a:rPr lang="th-TH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•</a:t>
            </a:r>
            <a:r>
              <a:rPr lang="th-TH" sz="2000" b="1" dirty="0">
                <a:solidFill>
                  <a:prstClr val="black"/>
                </a:solidFill>
                <a:latin typeface="Arial Rounded MT Bold" panose="020F0704030504030204" pitchFamily="34" charset="0"/>
                <a:cs typeface="TH Mali Grade 6" panose="02000506000000020004" pitchFamily="2" charset="-34"/>
              </a:rPr>
              <a:t> </a:t>
            </a: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ประสบการณ์ในการปฏิบัติงานชดใช้ทุน</a:t>
            </a:r>
            <a:endParaRPr lang="en-US" sz="2000" b="1" dirty="0">
              <a:solidFill>
                <a:prstClr val="black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C688BF6E-B6FC-423D-8388-39724D0263CC}"/>
              </a:ext>
            </a:extLst>
          </p:cNvPr>
          <p:cNvSpPr/>
          <p:nvPr/>
        </p:nvSpPr>
        <p:spPr>
          <a:xfrm>
            <a:off x="434891" y="3649978"/>
            <a:ext cx="5528204" cy="105211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Translating documents that are not in English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court or council appointed translators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prstClr val="black"/>
                </a:solidFill>
                <a:latin typeface="Arial Rounded MT Bold" panose="020F0704030504030204" pitchFamily="34" charset="0"/>
                <a:ea typeface="FZShuTi" pitchFamily="2" charset="-122"/>
                <a:cs typeface="Arial" pitchFamily="34" charset="0"/>
              </a:rPr>
              <a:t>Translated the license </a:t>
            </a:r>
          </a:p>
          <a:p>
            <a:endParaRPr lang="en-US" altLang="ko-KR" dirty="0">
              <a:solidFill>
                <a:srgbClr val="57C3A7">
                  <a:lumMod val="50000"/>
                </a:srgb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466" y="1563638"/>
            <a:ext cx="2643758" cy="2643758"/>
          </a:xfrm>
          <a:prstGeom prst="rect">
            <a:avLst/>
          </a:prstGeom>
        </p:spPr>
      </p:pic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888" y="86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8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99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51520" y="195486"/>
            <a:ext cx="8640960" cy="475252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Rectangle 1"/>
          <p:cNvSpPr/>
          <p:nvPr/>
        </p:nvSpPr>
        <p:spPr>
          <a:xfrm>
            <a:off x="395536" y="339502"/>
            <a:ext cx="8352928" cy="712274"/>
          </a:xfrm>
          <a:prstGeom prst="rect">
            <a:avLst/>
          </a:prstGeom>
          <a:solidFill>
            <a:srgbClr val="92D050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lang="en-US" sz="2400" dirty="0">
                <a:solidFill>
                  <a:prstClr val="white"/>
                </a:solidFill>
                <a:latin typeface="Arial Rounded MT Bold" panose="020F0704030504030204" pitchFamily="34" charset="0"/>
                <a:cs typeface="TH SarabunPSK" panose="020B0500040200020003" pitchFamily="34" charset="-34"/>
              </a:rPr>
              <a:t>Registration for International Medical Graduates (IMGs)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413730D-B5EA-476B-849E-188233B46BB9}"/>
              </a:ext>
            </a:extLst>
          </p:cNvPr>
          <p:cNvSpPr/>
          <p:nvPr/>
        </p:nvSpPr>
        <p:spPr>
          <a:xfrm>
            <a:off x="436710" y="1296705"/>
            <a:ext cx="3487218" cy="112042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latinLnBrk="0">
              <a:buFont typeface="Arial" panose="020B0604020202020204" pitchFamily="34" charset="0"/>
              <a:buChar char="•"/>
            </a:pPr>
            <a:r>
              <a:rPr lang="en-US" sz="1600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Passport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688BF6E-B6FC-423D-8388-39724D0263CC}"/>
              </a:ext>
            </a:extLst>
          </p:cNvPr>
          <p:cNvSpPr/>
          <p:nvPr/>
        </p:nvSpPr>
        <p:spPr>
          <a:xfrm>
            <a:off x="414473" y="2642305"/>
            <a:ext cx="5544616" cy="937557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r>
              <a:rPr lang="en-US" sz="1600" u="sng" dirty="0">
                <a:solidFill>
                  <a:prstClr val="black"/>
                </a:solidFill>
                <a:latin typeface="Arial Rounded MT Bold" panose="020F0704030504030204" pitchFamily="34" charset="0"/>
              </a:rPr>
              <a:t>Certificate for good standing</a:t>
            </a:r>
          </a:p>
          <a:p>
            <a:pPr marL="285750" indent="-285750" latinLnBrk="0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หนังสือรับรองจากแพทยสภา ยืนยันว่าได้ฝึกงานที่ประเทศไทยจริงและ</a:t>
            </a:r>
            <a:b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</a:b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ไม่เคยสร้างเรื่องเสื่อมเสีย</a:t>
            </a:r>
            <a:endParaRPr lang="en-US" sz="2000" b="1" dirty="0">
              <a:solidFill>
                <a:prstClr val="black"/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C688BF6E-B6FC-423D-8388-39724D0263CC}"/>
              </a:ext>
            </a:extLst>
          </p:cNvPr>
          <p:cNvSpPr/>
          <p:nvPr/>
        </p:nvSpPr>
        <p:spPr>
          <a:xfrm>
            <a:off x="430885" y="3782485"/>
            <a:ext cx="5528204" cy="105211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600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Activities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แสดงกิจกรรม ผลงานต่างๆในระยะเวลา 5 ปี ที่ผ่านมาใส่ </a:t>
            </a:r>
            <a:r>
              <a:rPr lang="en-US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portfolio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th-TH" sz="20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ทั้ง</a:t>
            </a:r>
            <a:r>
              <a:rPr lang="th-TH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medical </a:t>
            </a:r>
            <a:r>
              <a:rPr lang="th-TH" sz="2000" b="1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และ</a:t>
            </a:r>
            <a:r>
              <a:rPr lang="th-TH" sz="2000" dirty="0">
                <a:solidFill>
                  <a:schemeClr val="tx1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non-medical activities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7994">
            <a:off x="2252844" y="977392"/>
            <a:ext cx="1677364" cy="1677364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00266"/>
            <a:ext cx="3047748" cy="3047748"/>
          </a:xfrm>
          <a:prstGeom prst="rect">
            <a:avLst/>
          </a:prstGeom>
        </p:spPr>
      </p:pic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4888" y="86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4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395536" y="1563638"/>
            <a:ext cx="8388424" cy="1728192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095723F-A32B-4B15-9C2A-49B8EF41F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12" y="1707654"/>
            <a:ext cx="1371307" cy="1371307"/>
          </a:xfrm>
          <a:prstGeom prst="rect">
            <a:avLst/>
          </a:prstGeom>
        </p:spPr>
      </p:pic>
      <p:sp>
        <p:nvSpPr>
          <p:cNvPr id="8" name="กล่องข้อความ 7"/>
          <p:cNvSpPr txBox="1"/>
          <p:nvPr/>
        </p:nvSpPr>
        <p:spPr>
          <a:xfrm>
            <a:off x="2447256" y="2166124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Arial Rounded MT Bold" panose="020F0704030504030204" pitchFamily="34" charset="0"/>
                <a:cs typeface="Adobe Devanagari" panose="02040503050201020203" pitchFamily="18" charset="0"/>
              </a:rPr>
              <a:t>Medical Residency in Thailand</a:t>
            </a:r>
            <a:endParaRPr lang="th-TH" sz="2800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79512" y="195486"/>
            <a:ext cx="8784976" cy="4752528"/>
          </a:xfrm>
          <a:prstGeom prst="rect">
            <a:avLst/>
          </a:prstGeom>
          <a:noFill/>
          <a:ln w="57150">
            <a:solidFill>
              <a:srgbClr val="F2A4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239" y="1563638"/>
            <a:ext cx="3696761" cy="3579862"/>
          </a:xfrm>
          <a:prstGeom prst="rect">
            <a:avLst/>
          </a:prstGeom>
        </p:spPr>
      </p:pic>
      <p:pic>
        <p:nvPicPr>
          <p:cNvPr id="3" name="slide5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บุ๊กมาร์ก 1" time="0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4948" y="13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6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63838"/>
            <a:ext cx="9144000" cy="1968917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79512" y="195486"/>
            <a:ext cx="8784976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สรุป </a:t>
            </a:r>
            <a:r>
              <a:rPr lang="en-US" sz="3600" b="1" dirty="0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websites </a:t>
            </a:r>
            <a:r>
              <a:rPr lang="th-TH" sz="3600" b="1" dirty="0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ที่ใช้ในการสมัครและหาข้อมูลในประเทศ</a:t>
            </a:r>
            <a:r>
              <a:rPr lang="th-TH" sz="3600" b="1" dirty="0" err="1">
                <a:solidFill>
                  <a:srgbClr val="57C3A7">
                    <a:lumMod val="50000"/>
                  </a:srgb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สหราชอาณาจักร</a:t>
            </a:r>
            <a:endParaRPr lang="th-TH" sz="3600" b="1" dirty="0">
              <a:solidFill>
                <a:srgbClr val="57C3A7">
                  <a:lumMod val="50000"/>
                </a:srgbClr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377534" y="1059582"/>
            <a:ext cx="8388932" cy="2031325"/>
          </a:xfrm>
          <a:prstGeom prst="rect">
            <a:avLst/>
          </a:prstGeom>
          <a:noFill/>
          <a:ln w="28575">
            <a:solidFill>
              <a:schemeClr val="accent1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GMC : </a:t>
            </a:r>
            <a:r>
              <a:rPr lang="en-US" sz="1600" dirty="0">
                <a:latin typeface="Arial Rounded MT Bold" panose="020F0704030504030204" pitchFamily="34" charset="0"/>
                <a:hlinkClick r:id="rId6"/>
              </a:rPr>
              <a:t>www.gmc-uk.org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PLAB : www.gmc-uk.org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IELTS: </a:t>
            </a:r>
            <a:r>
              <a:rPr lang="en-US" sz="1600" dirty="0">
                <a:latin typeface="Arial Rounded MT Bold" panose="020F0704030504030204" pitchFamily="34" charset="0"/>
                <a:hlinkClick r:id="rId7"/>
              </a:rPr>
              <a:t>www.britishcouncil.or.th</a:t>
            </a:r>
            <a:endParaRPr lang="en-US" sz="1600" dirty="0">
              <a:latin typeface="Arial Rounded MT Bold" panose="020F07040305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Medical Specialty Recruitment </a:t>
            </a:r>
            <a:r>
              <a:rPr lang="en-US" sz="1600" dirty="0">
                <a:latin typeface="Arial Rounded MT Bold" panose="020F0704030504030204" pitchFamily="34" charset="0"/>
                <a:hlinkClick r:id="rId8"/>
              </a:rPr>
              <a:t>https://specialtytraining.hee.nhs.uk</a:t>
            </a:r>
            <a:endParaRPr lang="en-US" sz="1600" dirty="0">
              <a:latin typeface="Arial Rounded MT Bold" panose="020F0704030504030204" pitchFamily="34" charset="0"/>
              <a:hlinkClick r:id="rId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 Rounded MT Bold" panose="020F0704030504030204" pitchFamily="34" charset="0"/>
              </a:rPr>
              <a:t>The Savvy IMG </a:t>
            </a:r>
            <a:r>
              <a:rPr lang="th-TH" sz="2000" b="1" dirty="0">
                <a:latin typeface="TH Mali Grade 6" panose="02000506000000020004" pitchFamily="2" charset="-34"/>
                <a:cs typeface="TH Mali Grade 6" panose="02000506000000020004" pitchFamily="2" charset="-34"/>
              </a:rPr>
              <a:t>ข้อมูลแนะนำสำหรับการศึกษาต่อใน</a:t>
            </a:r>
            <a:r>
              <a:rPr lang="th-TH" sz="2000" b="1" dirty="0" err="1">
                <a:latin typeface="TH Mali Grade 6" panose="02000506000000020004" pitchFamily="2" charset="-34"/>
                <a:cs typeface="TH Mali Grade 6" panose="02000506000000020004" pitchFamily="2" charset="-34"/>
              </a:rPr>
              <a:t>สหราชอาณาจักร</a:t>
            </a:r>
            <a:r>
              <a:rPr lang="en-US" sz="1600" dirty="0">
                <a:latin typeface="Arial Rounded MT Bold" panose="020F0704030504030204" pitchFamily="34" charset="0"/>
              </a:rPr>
              <a:t>: </a:t>
            </a:r>
            <a:r>
              <a:rPr lang="en-US" sz="1600" dirty="0">
                <a:latin typeface="Arial Rounded MT Bold" panose="020F0704030504030204" pitchFamily="34" charset="0"/>
                <a:hlinkClick r:id="rId9"/>
              </a:rPr>
              <a:t>www.thesavvyimg.co.uk/</a:t>
            </a:r>
            <a:endParaRPr lang="en-US" sz="1600" dirty="0">
              <a:latin typeface="Arial Rounded MT Bold" panose="020F0704030504030204" pitchFamily="34" charset="0"/>
            </a:endParaRPr>
          </a:p>
        </p:txBody>
      </p:sp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92288" y="48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3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252536" y="3291830"/>
            <a:ext cx="9684568" cy="1582306"/>
          </a:xfrm>
        </p:spPr>
        <p:txBody>
          <a:bodyPr/>
          <a:lstStyle/>
          <a:p>
            <a:r>
              <a:rPr lang="en-US" altLang="ko-KR" sz="2400" dirty="0">
                <a:latin typeface="Arial Rounded MT Bold" panose="020F0704030504030204" pitchFamily="34" charset="0"/>
              </a:rPr>
              <a:t>Thank you for your attention.</a:t>
            </a:r>
          </a:p>
          <a:p>
            <a:r>
              <a:rPr lang="en-US" altLang="ko-KR" sz="2400" dirty="0">
                <a:latin typeface="Arial Rounded MT Bold" panose="020F0704030504030204" pitchFamily="34" charset="0"/>
              </a:rPr>
              <a:t> Good luck for your Residency Training!</a:t>
            </a:r>
            <a:endParaRPr lang="ko-KR" altLang="en-US" sz="2400" dirty="0">
              <a:latin typeface="Arial Rounded MT Bold" panose="020F0704030504030204" pitchFamily="34" charset="0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606" y="619547"/>
            <a:ext cx="2672283" cy="2672283"/>
          </a:xfrm>
          <a:prstGeom prst="rect">
            <a:avLst/>
          </a:prstGeom>
        </p:spPr>
      </p:pic>
      <p:pic>
        <p:nvPicPr>
          <p:cNvPr id="4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7431" y="314747"/>
            <a:ext cx="609600" cy="6096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251520" y="195486"/>
            <a:ext cx="8640960" cy="467865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6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3">
            <a:extLst>
              <a:ext uri="{FF2B5EF4-FFF2-40B4-BE49-F238E27FC236}">
                <a16:creationId xmlns:a16="http://schemas.microsoft.com/office/drawing/2014/main" id="{87B11DEB-D630-44AC-B986-F84D255CA512}"/>
              </a:ext>
            </a:extLst>
          </p:cNvPr>
          <p:cNvSpPr txBox="1"/>
          <p:nvPr/>
        </p:nvSpPr>
        <p:spPr>
          <a:xfrm>
            <a:off x="137155" y="1676390"/>
            <a:ext cx="2964739" cy="175945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76200" defTabSz="685800" latinLnBrk="0">
              <a:spcBef>
                <a:spcPts val="450"/>
              </a:spcBef>
              <a:buSzPts val="2000"/>
              <a:defRPr/>
            </a:pP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แพทย์ใช้ทุน (</a:t>
            </a:r>
            <a:r>
              <a:rPr lang="en-US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Intern)</a:t>
            </a:r>
          </a:p>
          <a:p>
            <a:pPr marL="333375" indent="-257175" defTabSz="685800" latinLnBrk="0">
              <a:spcBef>
                <a:spcPts val="450"/>
              </a:spcBef>
              <a:buSzPts val="2000"/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แพทย์ที่จบจากสถาบันสอนแพทย์แต่ละแห่งแล้ว เข้าปฏิบัติงานชดใช้ทุนตามโรงพยาบาลหน่วยงานต่างๆ</a:t>
            </a:r>
          </a:p>
          <a:p>
            <a:pPr marL="333375" indent="-257175" defTabSz="685800" latinLnBrk="0">
              <a:spcBef>
                <a:spcPts val="450"/>
              </a:spcBef>
              <a:buSzPts val="2000"/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แพทย์ใช้ทุนปี1 (แพทย์เพิ่มพูนทักษะ)</a:t>
            </a:r>
            <a:endParaRPr lang="en-US" sz="2000" b="1" dirty="0">
              <a:solidFill>
                <a:prstClr val="black"/>
              </a:solidFill>
              <a:latin typeface="TH Mali Grade 6" panose="02000506000000020004" pitchFamily="2" charset="-34"/>
              <a:ea typeface="TH SarabunPSK"/>
              <a:cs typeface="TH Mali Grade 6" panose="02000506000000020004" pitchFamily="2" charset="-34"/>
              <a:sym typeface="TH SarabunPSK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0" y="38930"/>
            <a:ext cx="9113575" cy="1504058"/>
          </a:xfrm>
          <a:prstGeom prst="rect">
            <a:avLst/>
          </a:prstGeom>
          <a:solidFill>
            <a:srgbClr val="32AEB8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anose="020F0704030504030204" pitchFamily="34" charset="0"/>
              </a:rPr>
              <a:t>Definition</a:t>
            </a:r>
            <a:endParaRPr lang="th-TH" sz="48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10AE4DEB-7F8A-4D94-83B8-A1990096ECC3}"/>
              </a:ext>
            </a:extLst>
          </p:cNvPr>
          <p:cNvSpPr txBox="1"/>
          <p:nvPr/>
        </p:nvSpPr>
        <p:spPr>
          <a:xfrm>
            <a:off x="3191437" y="1995686"/>
            <a:ext cx="2964739" cy="145167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76200" defTabSz="685800" latinLnBrk="0">
              <a:buSzPts val="2000"/>
              <a:defRPr/>
            </a:pP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แพทย์ใช้ทุน </a:t>
            </a:r>
            <a:r>
              <a:rPr lang="en-US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fix ward / </a:t>
            </a: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แพทย์พี่เลี้ยง</a:t>
            </a:r>
          </a:p>
          <a:p>
            <a:pPr marL="333375" indent="-257175" defTabSz="685800" latinLnBrk="0">
              <a:spcBef>
                <a:spcPts val="450"/>
              </a:spcBef>
              <a:buSzPts val="2000"/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เป็นแพทย์เพื่อเป็นพี่เลี้ยงให้แก่นิสิตนักศึกษาแพทย์ในโรงพยาบาลนั้นๆ</a:t>
            </a:r>
          </a:p>
          <a:p>
            <a:pPr marL="333375" indent="-257175" defTabSz="685800" latinLnBrk="0">
              <a:spcBef>
                <a:spcPts val="450"/>
              </a:spcBef>
              <a:buSzPts val="2000"/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สอบบอร์ดได้/ไม่ได้</a:t>
            </a:r>
            <a:endParaRPr lang="en-US" sz="2000" b="1" dirty="0">
              <a:solidFill>
                <a:prstClr val="black"/>
              </a:solidFill>
              <a:latin typeface="TH Mali Grade 6" panose="02000506000000020004" pitchFamily="2" charset="-34"/>
              <a:ea typeface="TH SarabunPSK"/>
              <a:cs typeface="TH Mali Grade 6" panose="02000506000000020004" pitchFamily="2" charset="-34"/>
              <a:sym typeface="TH SarabunPSK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0FABFA75-6C90-4EB2-9478-F4322A4DC22E}"/>
              </a:ext>
            </a:extLst>
          </p:cNvPr>
          <p:cNvSpPr txBox="1"/>
          <p:nvPr/>
        </p:nvSpPr>
        <p:spPr>
          <a:xfrm>
            <a:off x="6335261" y="2018841"/>
            <a:ext cx="2712960" cy="138755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76200" defTabSz="685800" latinLnBrk="0">
              <a:spcBef>
                <a:spcPts val="450"/>
              </a:spcBef>
              <a:buSzPts val="2000"/>
              <a:defRPr/>
            </a:pP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แพทย์เวชปฏิบัติทั่วไป </a:t>
            </a:r>
            <a:b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</a:b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(</a:t>
            </a:r>
            <a:r>
              <a:rPr lang="en-US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General </a:t>
            </a:r>
            <a:r>
              <a:rPr lang="en-US" sz="2000" b="1" u="sng" dirty="0" err="1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Practictioner</a:t>
            </a:r>
            <a:r>
              <a:rPr lang="en-US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, GP)</a:t>
            </a:r>
          </a:p>
          <a:p>
            <a:pPr marL="333375" indent="-257175" defTabSz="685800" latinLnBrk="0">
              <a:spcBef>
                <a:spcPts val="450"/>
              </a:spcBef>
              <a:buSzPts val="2000"/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แพทย์ที่จบ</a:t>
            </a:r>
            <a:r>
              <a:rPr lang="th-TH" sz="2000" b="1" dirty="0" err="1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แพทยศาสตร</a:t>
            </a: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บัณฑิตซึ่งยังไม่ได้เป็นแพทย์เฉพาะทาง</a:t>
            </a: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54E077E2-EB0A-4929-BDD1-90AFA9E3A145}"/>
              </a:ext>
            </a:extLst>
          </p:cNvPr>
          <p:cNvSpPr txBox="1"/>
          <p:nvPr/>
        </p:nvSpPr>
        <p:spPr>
          <a:xfrm>
            <a:off x="6290154" y="3652205"/>
            <a:ext cx="2672195" cy="107978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76200" defTabSz="685800" latinLnBrk="0">
              <a:spcBef>
                <a:spcPts val="450"/>
              </a:spcBef>
              <a:buSzPts val="2000"/>
              <a:defRPr/>
            </a:pP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แพทย์เฉพาะทางต่อยอด (</a:t>
            </a:r>
            <a:r>
              <a:rPr lang="en-US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Fellow)</a:t>
            </a:r>
          </a:p>
          <a:p>
            <a:pPr marL="333375" indent="-257175" defTabSz="685800" latinLnBrk="0">
              <a:spcBef>
                <a:spcPts val="450"/>
              </a:spcBef>
              <a:buSzPts val="2000"/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แพทย์ที่กำลังเรียนต่อเฉพาะทางต่อยอด (</a:t>
            </a:r>
            <a:r>
              <a: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Subspecialist)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6F80C7D5-F665-433B-933A-F33C1BF51394}"/>
              </a:ext>
            </a:extLst>
          </p:cNvPr>
          <p:cNvSpPr txBox="1"/>
          <p:nvPr/>
        </p:nvSpPr>
        <p:spPr>
          <a:xfrm>
            <a:off x="3236723" y="3652207"/>
            <a:ext cx="2672195" cy="107978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76200" defTabSz="685800" latinLnBrk="0">
              <a:spcBef>
                <a:spcPts val="450"/>
              </a:spcBef>
              <a:buSzPts val="2000"/>
              <a:defRPr/>
            </a:pP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แพทย์ประจำบ้าน</a:t>
            </a:r>
            <a:r>
              <a:rPr lang="en-US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 </a:t>
            </a: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(</a:t>
            </a:r>
            <a:r>
              <a:rPr lang="en-US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Residency</a:t>
            </a: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) </a:t>
            </a:r>
          </a:p>
          <a:p>
            <a:pPr marL="333375" indent="-257175" defTabSz="685800" latinLnBrk="0">
              <a:spcBef>
                <a:spcPts val="450"/>
              </a:spcBef>
              <a:buSzPts val="2000"/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แพทย์เฉพาะทางที่กำลังเรียนอยู่ในแต่ละสาขา </a:t>
            </a:r>
            <a:r>
              <a:rPr lang="en-US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(Specialist)</a:t>
            </a:r>
            <a:endParaRPr lang="th-TH" sz="2000" b="1" dirty="0">
              <a:solidFill>
                <a:prstClr val="black"/>
              </a:solidFill>
              <a:latin typeface="TH Mali Grade 6" panose="02000506000000020004" pitchFamily="2" charset="-34"/>
              <a:ea typeface="TH SarabunPSK"/>
              <a:cs typeface="TH Mali Grade 6" panose="02000506000000020004" pitchFamily="2" charset="-34"/>
              <a:sym typeface="TH SarabunPSK"/>
            </a:endParaRPr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1926D9DD-EE31-4F6E-9298-D8A29B4D7DE6}"/>
              </a:ext>
            </a:extLst>
          </p:cNvPr>
          <p:cNvSpPr txBox="1"/>
          <p:nvPr/>
        </p:nvSpPr>
        <p:spPr>
          <a:xfrm>
            <a:off x="183291" y="3630811"/>
            <a:ext cx="2672195" cy="107978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76200" defTabSz="685800" latinLnBrk="0">
              <a:spcBef>
                <a:spcPts val="450"/>
              </a:spcBef>
              <a:buSzPts val="2000"/>
              <a:defRPr/>
            </a:pPr>
            <a:r>
              <a:rPr lang="th-TH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แพทย์เฉพาะทาง </a:t>
            </a:r>
            <a:r>
              <a:rPr lang="en-US" sz="2000" b="1" u="sng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(Specialist)</a:t>
            </a:r>
            <a:endParaRPr lang="th-TH" sz="2000" b="1" u="sng" dirty="0">
              <a:solidFill>
                <a:prstClr val="black"/>
              </a:solidFill>
              <a:latin typeface="TH Mali Grade 6" panose="02000506000000020004" pitchFamily="2" charset="-34"/>
              <a:ea typeface="TH SarabunPSK"/>
              <a:cs typeface="TH Mali Grade 6" panose="02000506000000020004" pitchFamily="2" charset="-34"/>
              <a:sym typeface="TH SarabunPSK"/>
            </a:endParaRPr>
          </a:p>
          <a:p>
            <a:pPr marL="333375" indent="-257175" defTabSz="685800" latinLnBrk="0">
              <a:spcBef>
                <a:spcPts val="450"/>
              </a:spcBef>
              <a:buSzPts val="2000"/>
              <a:buFont typeface="Arial" panose="020B0604020202020204" pitchFamily="34" charset="0"/>
              <a:buChar char="•"/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แพทย์ที่เรียนต่อยอดความรู้ให้ลึกยิ่งขึ้นในสาขาที่สนใจ</a:t>
            </a:r>
            <a:endParaRPr lang="en-US" sz="2000" b="1" dirty="0">
              <a:solidFill>
                <a:prstClr val="black"/>
              </a:solidFill>
              <a:latin typeface="TH Mali Grade 6" panose="02000506000000020004" pitchFamily="2" charset="-34"/>
              <a:ea typeface="TH SarabunPSK"/>
              <a:cs typeface="TH Mali Grade 6" panose="02000506000000020004" pitchFamily="2" charset="-34"/>
              <a:sym typeface="TH SarabunPSK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2D432D3-EB8F-4B2A-9BF3-2BB94FA094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84"/>
          <a:stretch/>
        </p:blipFill>
        <p:spPr>
          <a:xfrm>
            <a:off x="1481613" y="38930"/>
            <a:ext cx="1175240" cy="161327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3DC0226-3E73-4EBE-BA8C-8864F5D6A1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7010" y="4056206"/>
            <a:ext cx="598189" cy="38889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6DB2FAE-6421-4924-9010-313995344C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176" y="4015109"/>
            <a:ext cx="528720" cy="353974"/>
          </a:xfrm>
          <a:prstGeom prst="rect">
            <a:avLst/>
          </a:prstGeom>
        </p:spPr>
      </p:pic>
      <p:pic>
        <p:nvPicPr>
          <p:cNvPr id="10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3852" y="181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ข้อความ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775253"/>
          </a:xfr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ea typeface="TH SarabunPSK"/>
                <a:cs typeface="TH Mali Grade 6" panose="02000506000000020004" pitchFamily="2" charset="-34"/>
                <a:sym typeface="TH SarabunPSK"/>
              </a:rPr>
              <a:t>รูปแบบการใช้ทุนและต้นสังกัด</a:t>
            </a:r>
            <a:endParaRPr lang="th-TH" b="1" dirty="0">
              <a:solidFill>
                <a:schemeClr val="tx2">
                  <a:lumMod val="50000"/>
                </a:schemeClr>
              </a:solidFill>
              <a:latin typeface="TH Mali Grade 6" panose="02000506000000020004" pitchFamily="2" charset="-34"/>
              <a:cs typeface="TH Mali Grade 6" panose="02000506000000020004" pitchFamily="2" charset="-34"/>
            </a:endParaRPr>
          </a:p>
        </p:txBody>
      </p:sp>
      <p:graphicFrame>
        <p:nvGraphicFramePr>
          <p:cNvPr id="3" name="Shape 279"/>
          <p:cNvGraphicFramePr/>
          <p:nvPr>
            <p:extLst>
              <p:ext uri="{D42A27DB-BD31-4B8C-83A1-F6EECF244321}">
                <p14:modId xmlns:p14="http://schemas.microsoft.com/office/powerpoint/2010/main" val="3634356540"/>
              </p:ext>
            </p:extLst>
          </p:nvPr>
        </p:nvGraphicFramePr>
        <p:xfrm>
          <a:off x="550421" y="1086519"/>
          <a:ext cx="8275528" cy="373396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137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77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232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sng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รูปแบบการใช้ทุน</a:t>
                      </a:r>
                      <a:endParaRPr sz="2800" b="1" u="sng" dirty="0">
                        <a:solidFill>
                          <a:srgbClr val="FFFFFF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800" b="1" u="sng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ต้นสังกัด</a:t>
                      </a:r>
                      <a:endParaRPr sz="2800" b="1" u="sng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232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ใช้ทุนจับฉลากธรรมดา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สำนักงานปลัดกระทรวงสาธารณสุข (สป.)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32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แพทย์พี่เลี้ยง CPIRD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สำนักงานปลัดกระทรวงสาธารณสุข (สป.)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32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แพทย</a:t>
                      </a:r>
                      <a:r>
                        <a:rPr lang="th-TH" sz="24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์ทุน</a:t>
                      </a:r>
                      <a:r>
                        <a:rPr lang="th-TH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 </a:t>
                      </a:r>
                      <a:r>
                        <a:rPr lang="en-US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fix ward </a:t>
                      </a: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รพ.มหาวิทยาลัย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มหาวิทยาลัยนั้น ๆ 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32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แพทย์</a:t>
                      </a:r>
                      <a:r>
                        <a:rPr lang="th-TH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ใช้ทุน</a:t>
                      </a:r>
                      <a:r>
                        <a:rPr lang="th-TH" sz="24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 </a:t>
                      </a:r>
                      <a:r>
                        <a:rPr lang="en-US" sz="2400" b="1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fix ward </a:t>
                      </a: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 รพ.อื่น ๆ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กระทรวงที่ รพ. นั้น สังกัดอยู่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32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แพทย์ทหาร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  <a:sym typeface="TH SarabunPSK"/>
                        </a:rPr>
                        <a:t>กรมแพทย์ทหารบก / เรือ / อากาศ</a:t>
                      </a:r>
                      <a:endParaRPr sz="2400" b="1" dirty="0">
                        <a:solidFill>
                          <a:srgbClr val="222222"/>
                        </a:solidFill>
                        <a:latin typeface="TH Mali Grade 6" panose="02000506000000020004" pitchFamily="2" charset="-34"/>
                        <a:ea typeface="TH SarabunPSK"/>
                        <a:cs typeface="TH Mali Grade 6" panose="02000506000000020004" pitchFamily="2" charset="-34"/>
                        <a:sym typeface="TH SarabunPSK"/>
                      </a:endParaRPr>
                    </a:p>
                  </a:txBody>
                  <a:tcPr marL="68569" marR="68569" marT="51431" marB="5143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slide7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13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0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0" y="1"/>
            <a:ext cx="9144000" cy="812554"/>
          </a:xfrm>
          <a:prstGeom prst="rect">
            <a:avLst/>
          </a:prstGeom>
          <a:solidFill>
            <a:schemeClr val="accent5">
              <a:lumMod val="40000"/>
              <a:lumOff val="60000"/>
              <a:alpha val="7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th-TH" sz="3600" b="1" dirty="0">
                <a:solidFill>
                  <a:schemeClr val="accent3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แพทย์เพิ่มพูนทักษะคือ?</a:t>
            </a:r>
          </a:p>
        </p:txBody>
      </p:sp>
      <p:sp>
        <p:nvSpPr>
          <p:cNvPr id="32" name="กล่องข้อความ 31"/>
          <p:cNvSpPr txBox="1"/>
          <p:nvPr/>
        </p:nvSpPr>
        <p:spPr>
          <a:xfrm>
            <a:off x="2149597" y="3579862"/>
            <a:ext cx="6835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1. เพื่อพัฒนาคุณภาพของผู้ให้บริการทางการแพทย์และสถานบริการทางการแพทย์</a:t>
            </a:r>
          </a:p>
          <a:p>
            <a:pPr latinLnBrk="0"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2. เพื่อแก้ปัญหาการขาดแคลนแพทย์และส่งเสริมการกระจายแพทย์ในส่วนภูมิภาค</a:t>
            </a:r>
          </a:p>
          <a:p>
            <a:pPr latinLnBrk="0">
              <a:defRPr/>
            </a:pPr>
            <a:r>
              <a:rPr lang="th-TH" sz="20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3. เห็นควรให้นับระยะเวลาการปฏิบัติงานใช้ทุน 1 ปี ตามโครงการดังกล่าวเป็นพื้นฐานของการฝึกอบรมแพทย์ประจำบ้านสาขาเวชปฏิบัติทั่วไป หรือสาขาเวชศาสตร์ครอบครัวเทียบเท่าระดับปีที่ 1</a:t>
            </a:r>
          </a:p>
        </p:txBody>
      </p:sp>
      <p:sp>
        <p:nvSpPr>
          <p:cNvPr id="33" name="กล่องข้อความ 32"/>
          <p:cNvSpPr txBox="1"/>
          <p:nvPr/>
        </p:nvSpPr>
        <p:spPr>
          <a:xfrm>
            <a:off x="2101239" y="3164364"/>
            <a:ext cx="49415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th-TH" sz="2100" b="1" u="sng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วัตถุประสงค์หลักของโครงการแพทย์เพิ่มพูนทักษะ</a:t>
            </a:r>
          </a:p>
        </p:txBody>
      </p:sp>
      <p:sp>
        <p:nvSpPr>
          <p:cNvPr id="34" name="กล่องข้อความ 33"/>
          <p:cNvSpPr txBox="1"/>
          <p:nvPr/>
        </p:nvSpPr>
        <p:spPr>
          <a:xfrm>
            <a:off x="494632" y="1039209"/>
            <a:ext cx="70026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defRPr/>
            </a:pPr>
            <a:r>
              <a:rPr lang="th-TH" sz="21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	แพทย์เพิ่มพูนทักษะ หรือ แพทย์ใช้ทุนปี 1 (</a:t>
            </a:r>
            <a:r>
              <a:rPr lang="en-US" sz="21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intern</a:t>
            </a:r>
            <a:r>
              <a:rPr lang="th-TH" sz="21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) 	</a:t>
            </a:r>
          </a:p>
          <a:p>
            <a:pPr latinLnBrk="0">
              <a:defRPr/>
            </a:pPr>
            <a:r>
              <a:rPr lang="th-TH" sz="2100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การที่แพทย์ที่จบใหม่ได้รับการเพิ่มพูนทักษะในขณะปฏิบัติงานชดใช้ทุนปีที่ 1 ในโรงพยาบาลส่วนภูมิภาคที่มีแพทย์รุ่นพี่เป็นที่ปรึกษา และโรงพยาบาลดังกล่าวจะต้องมีระบบการให้บริการที่เอื้อต่อการให้ความรู้แก่แพทย์ใช้ทุนได้ตามเกณฑ์มาตรฐานของแพทยสภา ซึ่งแพทย์ที่ต้องการเรียนต่อแพทย์ประจำบ้านเกือบทั้งหมดทุกสาขาจะต้องผ่านโครงการเพิ่มพูนทักษะก่อน</a:t>
            </a: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17"/>
          <a:stretch/>
        </p:blipFill>
        <p:spPr>
          <a:xfrm>
            <a:off x="1250005" y="2977784"/>
            <a:ext cx="899592" cy="2025664"/>
          </a:xfrm>
          <a:prstGeom prst="rect">
            <a:avLst/>
          </a:prstGeom>
        </p:spPr>
      </p:pic>
      <p:sp>
        <p:nvSpPr>
          <p:cNvPr id="35" name="สี่เหลี่ยมผืนผ้ามุมมน 34"/>
          <p:cNvSpPr/>
          <p:nvPr/>
        </p:nvSpPr>
        <p:spPr>
          <a:xfrm>
            <a:off x="323528" y="924628"/>
            <a:ext cx="7200800" cy="1937322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180" y="1398980"/>
            <a:ext cx="1734815" cy="1734815"/>
          </a:xfrm>
          <a:prstGeom prst="rect">
            <a:avLst/>
          </a:prstGeom>
        </p:spPr>
      </p:pic>
      <p:pic>
        <p:nvPicPr>
          <p:cNvPr id="6" name="slide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0381" y="101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5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9144000" cy="6968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r>
              <a:rPr lang="th-TH" sz="3300" b="1" dirty="0">
                <a:solidFill>
                  <a:schemeClr val="tx2">
                    <a:lumMod val="50000"/>
                  </a:schemeClr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หลักสูตรประกาศนียบัตรตามโครงการเพิ่มพูนทักษะ </a:t>
            </a:r>
          </a:p>
        </p:txBody>
      </p:sp>
      <p:graphicFrame>
        <p:nvGraphicFramePr>
          <p:cNvPr id="4" name="ตาราง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135374"/>
              </p:ext>
            </p:extLst>
          </p:nvPr>
        </p:nvGraphicFramePr>
        <p:xfrm>
          <a:off x="1424444" y="869594"/>
          <a:ext cx="6141478" cy="26136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70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 gridSpan="2"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ระยะเวลาในการปฏิบัติงานเพิ่มพูนทักษะ</a:t>
                      </a:r>
                      <a:endParaRPr lang="th-TH" sz="2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th-TH" sz="2000" b="1" u="none" strike="noStrike" kern="1200" baseline="0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สาขาอายุรศาสตร์</a:t>
                      </a:r>
                      <a:endParaRPr lang="th-TH" sz="2000" b="1" i="0" u="none" strike="noStrike" kern="1200" baseline="0" dirty="0">
                        <a:solidFill>
                          <a:schemeClr val="tx1"/>
                        </a:solidFill>
                        <a:latin typeface="TH Mali Grade 6" panose="02000506000000020004" pitchFamily="2" charset="-34"/>
                        <a:ea typeface="+mn-ea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3 เดือน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สาขาศัลยศาสตร์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 เดือน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สาขา</a:t>
                      </a:r>
                      <a:r>
                        <a:rPr lang="th-TH" sz="2000" b="1" dirty="0" err="1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ออร์โธปิดิกส์</a:t>
                      </a:r>
                      <a:endParaRPr lang="th-TH" sz="2000" b="1" dirty="0">
                        <a:latin typeface="TH Mali Grade 6" panose="02000506000000020004" pitchFamily="2" charset="-34"/>
                        <a:cs typeface="TH Mali Grade 6" panose="02000506000000020004" pitchFamily="2" charset="-34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1 เดือน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สาขากุมารเวชศาสตร์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 เดือน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สาขาสูติศาสตร์และนรีเวชวิทยา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 เดือน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วิชาเลือก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>
                          <a:latin typeface="TH Mali Grade 6" panose="02000506000000020004" pitchFamily="2" charset="-34"/>
                          <a:cs typeface="TH Mali Grade 6" panose="02000506000000020004" pitchFamily="2" charset="-34"/>
                        </a:rPr>
                        <a:t>2 เดือน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กล่องข้อความ 4"/>
          <p:cNvSpPr txBox="1"/>
          <p:nvPr/>
        </p:nvSpPr>
        <p:spPr>
          <a:xfrm>
            <a:off x="119831" y="3650226"/>
            <a:ext cx="890433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latinLnBrk="0">
              <a:buFont typeface="Arial" panose="020B0604020202020204" pitchFamily="34" charset="0"/>
              <a:buChar char="•"/>
              <a:defRPr/>
            </a:pPr>
            <a:r>
              <a:rPr lang="th-TH" sz="1725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สำหรับการปฏิบัติงานในสาขาเวชศาสตร์ฉุกเฉิน ในสถาบันปฏิบัติงานเพิ่มพูนทักษะที่มีแพทย์เวชศาสตร์ฉุกเฉิน ตั้งแต่ 1 คนขึ้นไป สมควรกำหนดให้แพทย์เพิ่มพูนทักษะได้ปฏิบัติงานในสาขาเวชศาสตร์ฉุกเฉิน 2 - 4 สัปดาห์ โดยนับเป็นส่วนหนึ่งของระยะเวลาในสาขาอายุรศาสตร์ หรือวิชาเลือก</a:t>
            </a:r>
          </a:p>
          <a:p>
            <a:pPr marL="257175" indent="-257175" latinLnBrk="0">
              <a:buFont typeface="Arial" panose="020B0604020202020204" pitchFamily="34" charset="0"/>
              <a:buChar char="•"/>
              <a:defRPr/>
            </a:pPr>
            <a:r>
              <a:rPr lang="th-TH" sz="1725" b="1" dirty="0">
                <a:solidFill>
                  <a:prstClr val="black"/>
                </a:solidFill>
                <a:latin typeface="TH Mali Grade 6" panose="02000506000000020004" pitchFamily="2" charset="-34"/>
                <a:cs typeface="TH Mali Grade 6" panose="02000506000000020004" pitchFamily="2" charset="-34"/>
              </a:rPr>
              <a:t>ควรจัดให้แพทย์เพิ่มพูนทักษะอยู่ปฏิบัติงานในจังหวัดเดียวกันตลอด 1 ปี ไม่ควรจัดส่งแพทย์เพิ่มพูนทักษะไปปฏิบัติงานที่โรงพยาบาลชุมชนก่อนใน 2 เดือนแรกของการปฏิบัติงานเพิ่มพูนทักษะ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44E6227-4972-4DE6-BEB0-C3FC42991182}"/>
              </a:ext>
            </a:extLst>
          </p:cNvPr>
          <p:cNvSpPr/>
          <p:nvPr/>
        </p:nvSpPr>
        <p:spPr>
          <a:xfrm>
            <a:off x="7588046" y="138267"/>
            <a:ext cx="586248" cy="44798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defRPr/>
            </a:pPr>
            <a:endParaRPr lang="ko-KR" altLang="en-US" sz="2025">
              <a:solidFill>
                <a:prstClr val="white"/>
              </a:solidFill>
            </a:endParaRPr>
          </a:p>
        </p:txBody>
      </p:sp>
      <p:pic>
        <p:nvPicPr>
          <p:cNvPr id="2" name="slide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-23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7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AE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ALLPPT-COLOR-A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2AEB8"/>
      </a:accent1>
      <a:accent2>
        <a:srgbClr val="F2A40D"/>
      </a:accent2>
      <a:accent3>
        <a:srgbClr val="32AEB8"/>
      </a:accent3>
      <a:accent4>
        <a:srgbClr val="F2A40D"/>
      </a:accent4>
      <a:accent5>
        <a:srgbClr val="32AEB8"/>
      </a:accent5>
      <a:accent6>
        <a:srgbClr val="F2A40D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ontents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ection Break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Section Break Slide Master">
  <a:themeElements>
    <a:clrScheme name="ALLPPT-ONLINE DOC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7C3A7"/>
      </a:accent1>
      <a:accent2>
        <a:srgbClr val="F47775"/>
      </a:accent2>
      <a:accent3>
        <a:srgbClr val="507C89"/>
      </a:accent3>
      <a:accent4>
        <a:srgbClr val="F47775"/>
      </a:accent4>
      <a:accent5>
        <a:srgbClr val="57C3A7"/>
      </a:accent5>
      <a:accent6>
        <a:srgbClr val="F47775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2662</TotalTime>
  <Words>3786</Words>
  <Application>Microsoft Office PowerPoint</Application>
  <PresentationFormat>On-screen Show (16:9)</PresentationFormat>
  <Paragraphs>446</Paragraphs>
  <Slides>51</Slides>
  <Notes>30</Notes>
  <HiddenSlides>0</HiddenSlides>
  <MMClips>47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Cover and End Slide Master</vt:lpstr>
      <vt:lpstr>Contents Slide Master</vt:lpstr>
      <vt:lpstr>Section Break Slide Master</vt:lpstr>
      <vt:lpstr>1_Contents Slide Master</vt:lpstr>
      <vt:lpstr>1_Section Break Slide Master</vt:lpstr>
      <vt:lpstr>2_Section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chawit serisuthikulchai</cp:lastModifiedBy>
  <cp:revision>181</cp:revision>
  <dcterms:created xsi:type="dcterms:W3CDTF">2016-12-05T23:26:54Z</dcterms:created>
  <dcterms:modified xsi:type="dcterms:W3CDTF">2020-01-29T07:06:25Z</dcterms:modified>
</cp:coreProperties>
</file>